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1" r:id="rId3"/>
    <p:sldId id="277" r:id="rId4"/>
    <p:sldId id="259" r:id="rId5"/>
    <p:sldId id="257" r:id="rId6"/>
    <p:sldId id="396" r:id="rId7"/>
    <p:sldId id="266" r:id="rId8"/>
    <p:sldId id="370" r:id="rId9"/>
    <p:sldId id="267" r:id="rId10"/>
    <p:sldId id="281" r:id="rId11"/>
    <p:sldId id="284" r:id="rId12"/>
    <p:sldId id="286" r:id="rId13"/>
    <p:sldId id="288" r:id="rId14"/>
    <p:sldId id="294" r:id="rId15"/>
    <p:sldId id="295" r:id="rId16"/>
    <p:sldId id="301" r:id="rId17"/>
    <p:sldId id="302" r:id="rId18"/>
    <p:sldId id="303" r:id="rId19"/>
    <p:sldId id="371" r:id="rId20"/>
    <p:sldId id="412" r:id="rId21"/>
    <p:sldId id="317" r:id="rId22"/>
    <p:sldId id="397" r:id="rId23"/>
    <p:sldId id="372" r:id="rId24"/>
    <p:sldId id="373" r:id="rId25"/>
    <p:sldId id="321" r:id="rId26"/>
    <p:sldId id="323" r:id="rId27"/>
    <p:sldId id="375" r:id="rId28"/>
    <p:sldId id="376" r:id="rId29"/>
    <p:sldId id="377" r:id="rId30"/>
    <p:sldId id="403" r:id="rId31"/>
    <p:sldId id="411" r:id="rId32"/>
    <p:sldId id="378" r:id="rId33"/>
    <p:sldId id="401" r:id="rId34"/>
    <p:sldId id="389" r:id="rId35"/>
    <p:sldId id="390" r:id="rId3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433" autoAdjust="0"/>
  </p:normalViewPr>
  <p:slideViewPr>
    <p:cSldViewPr>
      <p:cViewPr varScale="1">
        <p:scale>
          <a:sx n="68" d="100"/>
          <a:sy n="68" d="100"/>
        </p:scale>
        <p:origin x="53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A08BD-D409-4E3B-85FF-CC6AEF6872DE}" type="datetimeFigureOut">
              <a:rPr lang="de-CH" smtClean="0"/>
              <a:t>06.08.2023</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9999BA-C6EF-46FD-96BE-E4D5FB1AD455}" type="slidenum">
              <a:rPr lang="de-CH" smtClean="0"/>
              <a:t>‹Nr.›</a:t>
            </a:fld>
            <a:endParaRPr lang="de-CH"/>
          </a:p>
        </p:txBody>
      </p:sp>
    </p:spTree>
    <p:extLst>
      <p:ext uri="{BB962C8B-B14F-4D97-AF65-F5344CB8AC3E}">
        <p14:creationId xmlns:p14="http://schemas.microsoft.com/office/powerpoint/2010/main" val="368975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7BCC9533-362C-4ACC-B93D-0C9CDB171D2B}" type="slidenum">
              <a:rPr lang="de-CH" smtClean="0"/>
              <a:pPr/>
              <a:t>2</a:t>
            </a:fld>
            <a:endParaRPr lang="de-CH" dirty="0"/>
          </a:p>
        </p:txBody>
      </p:sp>
    </p:spTree>
    <p:extLst>
      <p:ext uri="{BB962C8B-B14F-4D97-AF65-F5344CB8AC3E}">
        <p14:creationId xmlns:p14="http://schemas.microsoft.com/office/powerpoint/2010/main" val="238073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7BCC9533-362C-4ACC-B93D-0C9CDB171D2B}" type="slidenum">
              <a:rPr lang="de-CH" smtClean="0"/>
              <a:pPr/>
              <a:t>4</a:t>
            </a:fld>
            <a:endParaRPr lang="de-CH" dirty="0"/>
          </a:p>
        </p:txBody>
      </p:sp>
    </p:spTree>
    <p:extLst>
      <p:ext uri="{BB962C8B-B14F-4D97-AF65-F5344CB8AC3E}">
        <p14:creationId xmlns:p14="http://schemas.microsoft.com/office/powerpoint/2010/main" val="208605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BC6A406-CB69-40A3-A35A-0E73CCDBD192}" type="slidenum">
              <a:rPr lang="de-CH" smtClean="0"/>
              <a:t>5</a:t>
            </a:fld>
            <a:endParaRPr lang="de-CH"/>
          </a:p>
        </p:txBody>
      </p:sp>
      <p:sp>
        <p:nvSpPr>
          <p:cNvPr id="5" name="Datumsplatzhalter 4"/>
          <p:cNvSpPr>
            <a:spLocks noGrp="1"/>
          </p:cNvSpPr>
          <p:nvPr>
            <p:ph type="dt" idx="11"/>
          </p:nvPr>
        </p:nvSpPr>
        <p:spPr/>
        <p:txBody>
          <a:bodyPr/>
          <a:lstStyle/>
          <a:p>
            <a:fld id="{FC3F37CE-DEAF-4CA8-9583-C582976358E9}" type="datetime1">
              <a:rPr lang="de-CH" smtClean="0"/>
              <a:t>06.08.2023</a:t>
            </a:fld>
            <a:endParaRPr lang="de-CH"/>
          </a:p>
        </p:txBody>
      </p:sp>
      <p:sp>
        <p:nvSpPr>
          <p:cNvPr id="6" name="Fußzeilenplatzhalter 5"/>
          <p:cNvSpPr>
            <a:spLocks noGrp="1"/>
          </p:cNvSpPr>
          <p:nvPr>
            <p:ph type="ftr" sz="quarter" idx="12"/>
          </p:nvPr>
        </p:nvSpPr>
        <p:spPr/>
        <p:txBody>
          <a:bodyPr/>
          <a:lstStyle/>
          <a:p>
            <a:endParaRPr lang="de-CH"/>
          </a:p>
        </p:txBody>
      </p:sp>
      <p:sp>
        <p:nvSpPr>
          <p:cNvPr id="7" name="Kopfzeilenplatzhalter 6"/>
          <p:cNvSpPr>
            <a:spLocks noGrp="1"/>
          </p:cNvSpPr>
          <p:nvPr>
            <p:ph type="hdr" sz="quarter" idx="13"/>
          </p:nvPr>
        </p:nvSpPr>
        <p:spPr/>
        <p:txBody>
          <a:bodyPr/>
          <a:lstStyle/>
          <a:p>
            <a:endParaRPr lang="de-CH"/>
          </a:p>
        </p:txBody>
      </p:sp>
    </p:spTree>
    <p:extLst>
      <p:ext uri="{BB962C8B-B14F-4D97-AF65-F5344CB8AC3E}">
        <p14:creationId xmlns:p14="http://schemas.microsoft.com/office/powerpoint/2010/main" val="148094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79999BA-C6EF-46FD-96BE-E4D5FB1AD455}" type="slidenum">
              <a:rPr lang="de-CH" smtClean="0"/>
              <a:t>17</a:t>
            </a:fld>
            <a:endParaRPr lang="de-CH"/>
          </a:p>
        </p:txBody>
      </p:sp>
    </p:spTree>
    <p:extLst>
      <p:ext uri="{BB962C8B-B14F-4D97-AF65-F5344CB8AC3E}">
        <p14:creationId xmlns:p14="http://schemas.microsoft.com/office/powerpoint/2010/main" val="1583448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Bild 9" descr="Raster_Seite1.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335" t="-1" r="331" b="973"/>
          <a:stretch/>
        </p:blipFill>
        <p:spPr>
          <a:xfrm>
            <a:off x="0" y="-3718"/>
            <a:ext cx="9144000" cy="6861718"/>
          </a:xfrm>
          <a:prstGeom prst="rect">
            <a:avLst/>
          </a:prstGeom>
        </p:spPr>
      </p:pic>
      <p:sp>
        <p:nvSpPr>
          <p:cNvPr id="2" name="Titel 1"/>
          <p:cNvSpPr>
            <a:spLocks noGrp="1"/>
          </p:cNvSpPr>
          <p:nvPr>
            <p:ph type="ctrTitle"/>
          </p:nvPr>
        </p:nvSpPr>
        <p:spPr>
          <a:xfrm>
            <a:off x="611560" y="980728"/>
            <a:ext cx="6840760" cy="2160240"/>
          </a:xfrm>
        </p:spPr>
        <p:txBody>
          <a:bodyPr/>
          <a:lstStyle>
            <a:lvl1pPr algn="l">
              <a:defRPr>
                <a:solidFill>
                  <a:schemeClr val="bg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611560" y="3212976"/>
            <a:ext cx="6768752" cy="108012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08104" y="4797152"/>
            <a:ext cx="3280154" cy="1656750"/>
          </a:xfrm>
          <a:prstGeom prst="rect">
            <a:avLst/>
          </a:prstGeom>
        </p:spPr>
      </p:pic>
      <p:sp>
        <p:nvSpPr>
          <p:cNvPr id="9" name="object 5"/>
          <p:cNvSpPr txBox="1"/>
          <p:nvPr userDrawn="1"/>
        </p:nvSpPr>
        <p:spPr>
          <a:xfrm>
            <a:off x="728008" y="6296790"/>
            <a:ext cx="675640" cy="163830"/>
          </a:xfrm>
          <a:prstGeom prst="rect">
            <a:avLst/>
          </a:prstGeom>
        </p:spPr>
        <p:txBody>
          <a:bodyPr vert="horz" wrap="square" lIns="0" tIns="0" rIns="0" bIns="0" rtlCol="0">
            <a:spAutoFit/>
          </a:bodyPr>
          <a:lstStyle/>
          <a:p>
            <a:pPr marL="12700">
              <a:lnSpc>
                <a:spcPct val="100000"/>
              </a:lnSpc>
            </a:pPr>
            <a:r>
              <a:rPr sz="1000" dirty="0">
                <a:solidFill>
                  <a:srgbClr val="231F20"/>
                </a:solidFill>
                <a:latin typeface="Arial"/>
                <a:cs typeface="Arial"/>
              </a:rPr>
              <a:t>handball.ch</a:t>
            </a:r>
            <a:endParaRPr sz="1000" dirty="0">
              <a:latin typeface="Arial"/>
              <a:cs typeface="Arial"/>
            </a:endParaRPr>
          </a:p>
        </p:txBody>
      </p:sp>
    </p:spTree>
    <p:extLst>
      <p:ext uri="{BB962C8B-B14F-4D97-AF65-F5344CB8AC3E}">
        <p14:creationId xmlns:p14="http://schemas.microsoft.com/office/powerpoint/2010/main" val="321123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402963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340769"/>
            <a:ext cx="2057400" cy="4608512"/>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635235"/>
          </a:xfrm>
        </p:spPr>
        <p:txBody>
          <a:bodyPr vert="eaVert"/>
          <a:lstStyle/>
          <a:p>
            <a:pPr lvl="0"/>
            <a:r>
              <a:rPr lang="de-DE"/>
              <a:t>Textmasterformat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911295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52366" y="363832"/>
            <a:ext cx="6805332" cy="613839"/>
          </a:xfrm>
        </p:spPr>
        <p:txBody>
          <a:bodyPr lIns="0" tIns="0" rIns="0" bIns="0"/>
          <a:lstStyle>
            <a:lvl1pPr>
              <a:defRPr sz="3775">
                <a:solidFill>
                  <a:srgbClr val="DC0000"/>
                </a:solidFill>
                <a:latin typeface="Arial"/>
                <a:cs typeface="Arial"/>
              </a:defRPr>
            </a:lvl1pPr>
          </a:lstStyle>
          <a:p>
            <a:endParaRPr dirty="0"/>
          </a:p>
        </p:txBody>
      </p:sp>
      <p:pic>
        <p:nvPicPr>
          <p:cNvPr id="29" name="Grafik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78895" y="286457"/>
            <a:ext cx="1386920" cy="741354"/>
          </a:xfrm>
          <a:prstGeom prst="rect">
            <a:avLst/>
          </a:prstGeom>
        </p:spPr>
      </p:pic>
      <p:sp>
        <p:nvSpPr>
          <p:cNvPr id="3" name="Holder 3"/>
          <p:cNvSpPr>
            <a:spLocks noGrp="1"/>
          </p:cNvSpPr>
          <p:nvPr>
            <p:ph type="ftr" sz="quarter" idx="5"/>
          </p:nvPr>
        </p:nvSpPr>
        <p:spPr/>
        <p:txBody>
          <a:bodyPr lIns="0" tIns="0" rIns="0" bIns="0"/>
          <a:lstStyle>
            <a:lvl1pPr>
              <a:defRPr sz="858">
                <a:solidFill>
                  <a:schemeClr val="bg1"/>
                </a:solidFill>
                <a:latin typeface="Arial"/>
                <a:cs typeface="Arial"/>
              </a:defRPr>
            </a:lvl1pPr>
          </a:lstStyle>
          <a:p>
            <a:pPr marL="10897"/>
            <a:r>
              <a:rPr lang="de-CH"/>
              <a:t>handball.ch</a:t>
            </a:r>
            <a:endParaRPr lang="de-CH" dirty="0"/>
          </a:p>
        </p:txBody>
      </p:sp>
      <p:pic>
        <p:nvPicPr>
          <p:cNvPr id="33" name="Bild 32" descr="Raster_Seite2.jpg"/>
          <p:cNvPicPr>
            <a:picLocks noChangeAspect="1"/>
          </p:cNvPicPr>
          <p:nvPr userDrawn="1"/>
        </p:nvPicPr>
        <p:blipFill rotWithShape="1">
          <a:blip r:embed="rId3" cstate="email">
            <a:extLst>
              <a:ext uri="{28A0092B-C50C-407E-A947-70E740481C1C}">
                <a14:useLocalDpi xmlns:a14="http://schemas.microsoft.com/office/drawing/2010/main"/>
              </a:ext>
            </a:extLst>
          </a:blip>
          <a:srcRect t="-1144"/>
          <a:stretch/>
        </p:blipFill>
        <p:spPr>
          <a:xfrm>
            <a:off x="-18793" y="5944120"/>
            <a:ext cx="9174127" cy="921763"/>
          </a:xfrm>
          <a:prstGeom prst="rect">
            <a:avLst/>
          </a:prstGeom>
        </p:spPr>
      </p:pic>
      <p:sp>
        <p:nvSpPr>
          <p:cNvPr id="7" name="object 37"/>
          <p:cNvSpPr txBox="1">
            <a:spLocks/>
          </p:cNvSpPr>
          <p:nvPr userDrawn="1"/>
        </p:nvSpPr>
        <p:spPr>
          <a:xfrm>
            <a:off x="7478896" y="6377357"/>
            <a:ext cx="1315806" cy="132024"/>
          </a:xfrm>
          <a:prstGeom prst="rect">
            <a:avLst/>
          </a:prstGeom>
        </p:spPr>
        <p:txBody>
          <a:bodyPr vert="horz" wrap="square" lIns="0" tIns="0" rIns="0" bIns="0" rtlCol="0">
            <a:spAutoFit/>
          </a:bodyPr>
          <a:lstStyle>
            <a:defPPr>
              <a:defRPr lang="de-DE"/>
            </a:defPPr>
            <a:lvl1pPr marL="0" algn="l" defTabSz="457200" rtl="0" eaLnBrk="1" latinLnBrk="0" hangingPunct="1">
              <a:defRPr sz="10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897" algn="r"/>
            <a:r>
              <a:rPr lang="de-CH" sz="858" dirty="0"/>
              <a:t>handball.ch/</a:t>
            </a:r>
            <a:r>
              <a:rPr lang="de-CH" sz="858" dirty="0" err="1"/>
              <a:t>liveticker</a:t>
            </a:r>
            <a:endParaRPr lang="de-CH" sz="858" dirty="0"/>
          </a:p>
        </p:txBody>
      </p:sp>
      <p:sp>
        <p:nvSpPr>
          <p:cNvPr id="8" name="object 3"/>
          <p:cNvSpPr txBox="1"/>
          <p:nvPr userDrawn="1"/>
        </p:nvSpPr>
        <p:spPr>
          <a:xfrm>
            <a:off x="358972" y="6404406"/>
            <a:ext cx="1016433" cy="132024"/>
          </a:xfrm>
          <a:prstGeom prst="rect">
            <a:avLst/>
          </a:prstGeom>
        </p:spPr>
        <p:txBody>
          <a:bodyPr vert="horz" wrap="square" lIns="0" tIns="0" rIns="0" bIns="0" rtlCol="0">
            <a:spAutoFit/>
          </a:bodyPr>
          <a:lstStyle/>
          <a:p>
            <a:pPr marL="10897">
              <a:lnSpc>
                <a:spcPct val="100000"/>
              </a:lnSpc>
            </a:pPr>
            <a:r>
              <a:rPr sz="858" dirty="0">
                <a:solidFill>
                  <a:schemeClr val="bg1"/>
                </a:solidFill>
                <a:latin typeface="Arial"/>
                <a:cs typeface="Arial"/>
              </a:rPr>
              <a:t>Seite</a:t>
            </a:r>
            <a:r>
              <a:rPr sz="858" spc="-39" dirty="0">
                <a:solidFill>
                  <a:schemeClr val="bg1"/>
                </a:solidFill>
                <a:latin typeface="Arial"/>
                <a:cs typeface="Arial"/>
              </a:rPr>
              <a:t> </a:t>
            </a:r>
            <a:fld id="{1D1AE06B-ECC2-EC40-8C30-EBF5961D89D5}" type="slidenum">
              <a:rPr lang="de-DE" sz="858" smtClean="0">
                <a:solidFill>
                  <a:schemeClr val="bg1"/>
                </a:solidFill>
                <a:latin typeface="Arial"/>
                <a:cs typeface="Arial"/>
              </a:rPr>
              <a:pPr marL="10897">
                <a:lnSpc>
                  <a:spcPct val="100000"/>
                </a:lnSpc>
              </a:pPr>
              <a:t>‹Nr.›</a:t>
            </a:fld>
            <a:r>
              <a:rPr sz="858" spc="-39" dirty="0">
                <a:solidFill>
                  <a:schemeClr val="bg1"/>
                </a:solidFill>
                <a:latin typeface="Arial"/>
                <a:cs typeface="Arial"/>
              </a:rPr>
              <a:t> </a:t>
            </a:r>
            <a:endParaRPr sz="858" dirty="0">
              <a:solidFill>
                <a:schemeClr val="bg1"/>
              </a:solidFill>
              <a:latin typeface="Arial"/>
              <a:cs typeface="Arial"/>
            </a:endParaRPr>
          </a:p>
        </p:txBody>
      </p:sp>
    </p:spTree>
    <p:extLst>
      <p:ext uri="{BB962C8B-B14F-4D97-AF65-F5344CB8AC3E}">
        <p14:creationId xmlns:p14="http://schemas.microsoft.com/office/powerpoint/2010/main" val="92046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29677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219053"/>
            <a:ext cx="7772400" cy="1362075"/>
          </a:xfrm>
        </p:spPr>
        <p:txBody>
          <a:bodyPr anchor="t"/>
          <a:lstStyle>
            <a:lvl1pPr algn="l">
              <a:defRPr sz="4000" b="1" cap="all"/>
            </a:lvl1pPr>
          </a:lstStyle>
          <a:p>
            <a:r>
              <a:rPr lang="de-DE"/>
              <a:t>Titelmasterformat durch Klicken bearbeiten</a:t>
            </a:r>
            <a:endParaRPr lang="de-CH" dirty="0"/>
          </a:p>
        </p:txBody>
      </p:sp>
      <p:sp>
        <p:nvSpPr>
          <p:cNvPr id="3" name="Textplatzhalter 2"/>
          <p:cNvSpPr>
            <a:spLocks noGrp="1"/>
          </p:cNvSpPr>
          <p:nvPr>
            <p:ph type="body" idx="1"/>
          </p:nvPr>
        </p:nvSpPr>
        <p:spPr>
          <a:xfrm>
            <a:off x="722313" y="4581128"/>
            <a:ext cx="7772400" cy="1368152"/>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Tree>
    <p:extLst>
      <p:ext uri="{BB962C8B-B14F-4D97-AF65-F5344CB8AC3E}">
        <p14:creationId xmlns:p14="http://schemas.microsoft.com/office/powerpoint/2010/main" val="4182007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sz="half" idx="1"/>
          </p:nvPr>
        </p:nvSpPr>
        <p:spPr>
          <a:xfrm>
            <a:off x="1115616" y="1600200"/>
            <a:ext cx="3744416" cy="4349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5076056" y="1600200"/>
            <a:ext cx="3744416" cy="4349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280933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1115616" y="1535113"/>
            <a:ext cx="3744416" cy="6111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1115616" y="2174875"/>
            <a:ext cx="3744416"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5076056" y="1535113"/>
            <a:ext cx="3745886" cy="6111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76056" y="2174875"/>
            <a:ext cx="3745886"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3923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118950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94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dirty="0"/>
          </a:p>
        </p:txBody>
      </p:sp>
      <p:sp>
        <p:nvSpPr>
          <p:cNvPr id="3" name="Inhaltsplatzhalter 2"/>
          <p:cNvSpPr>
            <a:spLocks noGrp="1"/>
          </p:cNvSpPr>
          <p:nvPr>
            <p:ph idx="1"/>
          </p:nvPr>
        </p:nvSpPr>
        <p:spPr>
          <a:xfrm>
            <a:off x="3575050" y="1442906"/>
            <a:ext cx="5111750" cy="45063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Textplatzhalter 3"/>
          <p:cNvSpPr>
            <a:spLocks noGrp="1"/>
          </p:cNvSpPr>
          <p:nvPr>
            <p:ph type="body" sz="half" idx="2"/>
          </p:nvPr>
        </p:nvSpPr>
        <p:spPr>
          <a:xfrm>
            <a:off x="457200" y="1435101"/>
            <a:ext cx="3008313" cy="45492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53321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44008" cy="500608"/>
          </a:xfrm>
        </p:spPr>
        <p:txBody>
          <a:bodyPr anchor="b"/>
          <a:lstStyle>
            <a:lvl1pPr algn="l">
              <a:defRPr sz="2000" b="1"/>
            </a:lvl1pPr>
          </a:lstStyle>
          <a:p>
            <a:r>
              <a:rPr lang="de-DE"/>
              <a:t>Titelmasterformat durch Klicken bearbeiten</a:t>
            </a:r>
            <a:endParaRPr lang="de-CH" dirty="0"/>
          </a:p>
        </p:txBody>
      </p:sp>
      <p:sp>
        <p:nvSpPr>
          <p:cNvPr id="3" name="Bildplatzhalter 2"/>
          <p:cNvSpPr>
            <a:spLocks noGrp="1"/>
          </p:cNvSpPr>
          <p:nvPr>
            <p:ph type="pic" idx="1"/>
          </p:nvPr>
        </p:nvSpPr>
        <p:spPr>
          <a:xfrm>
            <a:off x="1792288" y="612775"/>
            <a:ext cx="544400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01208"/>
            <a:ext cx="5444008" cy="6480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00131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 32" descr="Raster_Seite2.jpg"/>
          <p:cNvPicPr>
            <a:picLocks noChangeAspect="1"/>
          </p:cNvPicPr>
          <p:nvPr userDrawn="1"/>
        </p:nvPicPr>
        <p:blipFill rotWithShape="1">
          <a:blip r:embed="rId14" cstate="print">
            <a:extLst>
              <a:ext uri="{28A0092B-C50C-407E-A947-70E740481C1C}">
                <a14:useLocalDpi xmlns:a14="http://schemas.microsoft.com/office/drawing/2010/main" val="0"/>
              </a:ext>
            </a:extLst>
          </a:blip>
          <a:srcRect l="347" t="5913" r="307" b="998"/>
          <a:stretch/>
        </p:blipFill>
        <p:spPr>
          <a:xfrm>
            <a:off x="0" y="5914238"/>
            <a:ext cx="9144000" cy="943761"/>
          </a:xfrm>
          <a:prstGeom prst="rect">
            <a:avLst/>
          </a:prstGeom>
        </p:spPr>
      </p:pic>
      <p:sp>
        <p:nvSpPr>
          <p:cNvPr id="2" name="Titelplatzhalter 1"/>
          <p:cNvSpPr>
            <a:spLocks noGrp="1"/>
          </p:cNvSpPr>
          <p:nvPr>
            <p:ph type="title"/>
          </p:nvPr>
        </p:nvSpPr>
        <p:spPr>
          <a:xfrm>
            <a:off x="1115616" y="274638"/>
            <a:ext cx="5976664"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1115616" y="1600200"/>
            <a:ext cx="7740680" cy="434907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pic>
        <p:nvPicPr>
          <p:cNvPr id="8" name="Grafik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236296" y="361933"/>
            <a:ext cx="1620000" cy="818235"/>
          </a:xfrm>
          <a:prstGeom prst="rect">
            <a:avLst/>
          </a:prstGeom>
        </p:spPr>
      </p:pic>
      <p:sp>
        <p:nvSpPr>
          <p:cNvPr id="12" name="Textfeld 11"/>
          <p:cNvSpPr txBox="1"/>
          <p:nvPr userDrawn="1"/>
        </p:nvSpPr>
        <p:spPr>
          <a:xfrm>
            <a:off x="7740352" y="6350400"/>
            <a:ext cx="1115944" cy="276999"/>
          </a:xfrm>
          <a:prstGeom prst="rect">
            <a:avLst/>
          </a:prstGeom>
          <a:noFill/>
        </p:spPr>
        <p:txBody>
          <a:bodyPr wrap="square" rtlCol="0">
            <a:spAutoFit/>
          </a:bodyPr>
          <a:lstStyle/>
          <a:p>
            <a:pPr algn="r"/>
            <a:r>
              <a:rPr lang="de-CH" sz="1200" dirty="0">
                <a:solidFill>
                  <a:schemeClr val="bg1"/>
                </a:solidFill>
                <a:latin typeface="Arial" panose="020B0604020202020204" pitchFamily="34" charset="0"/>
                <a:cs typeface="Arial" panose="020B0604020202020204" pitchFamily="34" charset="0"/>
              </a:rPr>
              <a:t>Seite</a:t>
            </a:r>
            <a:r>
              <a:rPr lang="de-CH" sz="1200" baseline="0" dirty="0">
                <a:solidFill>
                  <a:schemeClr val="bg1"/>
                </a:solidFill>
                <a:latin typeface="Arial" panose="020B0604020202020204" pitchFamily="34" charset="0"/>
                <a:cs typeface="Arial" panose="020B0604020202020204" pitchFamily="34" charset="0"/>
              </a:rPr>
              <a:t> </a:t>
            </a:r>
            <a:fld id="{07CBB06C-4CAD-43DE-AEDF-75BF1EAC9B29}" type="slidenum">
              <a:rPr lang="de-CH" sz="1200" smtClean="0">
                <a:solidFill>
                  <a:schemeClr val="bg1"/>
                </a:solidFill>
                <a:latin typeface="Arial" panose="020B0604020202020204" pitchFamily="34" charset="0"/>
                <a:cs typeface="Arial" panose="020B0604020202020204" pitchFamily="34" charset="0"/>
              </a:rPr>
              <a:pPr algn="r"/>
              <a:t>‹Nr.›</a:t>
            </a:fld>
            <a:endParaRPr lang="de-CH"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123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spcBef>
          <a:spcPct val="0"/>
        </a:spcBef>
        <a:buNone/>
        <a:defRPr sz="4400" kern="1200" baseline="0">
          <a:solidFill>
            <a:srgbClr val="DC0000"/>
          </a:solidFill>
          <a:latin typeface="Arial" panose="020B0604020202020204" pitchFamily="34" charset="0"/>
          <a:ea typeface="+mj-ea"/>
          <a:cs typeface="Arial" panose="020B0604020202020204" pitchFamily="34" charset="0"/>
        </a:defRPr>
      </a:lvl1pPr>
    </p:titleStyle>
    <p:bodyStyle>
      <a:lvl1pPr marL="534988" indent="-534988" algn="l" defTabSz="914400" rtl="0" eaLnBrk="1" latinLnBrk="0" hangingPunct="1">
        <a:spcBef>
          <a:spcPct val="20000"/>
        </a:spcBef>
        <a:buClr>
          <a:srgbClr val="DC0000"/>
        </a:buClr>
        <a:buFont typeface="ZDingbats" panose="05000600020000020004" pitchFamily="2" charset="0"/>
        <a:buChar char="n"/>
        <a:defRPr sz="3200" kern="1200">
          <a:solidFill>
            <a:schemeClr val="tx1"/>
          </a:solidFill>
          <a:latin typeface="Arial" panose="020B0604020202020204" pitchFamily="34" charset="0"/>
          <a:ea typeface="+mn-ea"/>
          <a:cs typeface="Arial" panose="020B0604020202020204" pitchFamily="34" charset="0"/>
        </a:defRPr>
      </a:lvl1pPr>
      <a:lvl2pPr marL="804863" indent="-268288" algn="l" defTabSz="914400" rtl="0" eaLnBrk="1" latinLnBrk="0" hangingPunct="1">
        <a:spcBef>
          <a:spcPct val="20000"/>
        </a:spcBef>
        <a:buClr>
          <a:srgbClr val="DC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074738" indent="-269875" algn="l" defTabSz="914400" rtl="0" eaLnBrk="1" latinLnBrk="0" hangingPunct="1">
        <a:spcBef>
          <a:spcPct val="20000"/>
        </a:spcBef>
        <a:buClr>
          <a:srgbClr val="DC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341438" indent="-228600" algn="l" defTabSz="914400" rtl="0" eaLnBrk="1" latinLnBrk="0" hangingPunct="1">
        <a:spcBef>
          <a:spcPct val="20000"/>
        </a:spcBef>
        <a:buClr>
          <a:srgbClr val="DC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handball.c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andball.ch/de/spielbetrieb/abteilun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Ausbildung</a:t>
            </a:r>
            <a:br>
              <a:rPr lang="de-CH" dirty="0"/>
            </a:br>
            <a:r>
              <a:rPr lang="de-CH" dirty="0"/>
              <a:t>Zeitnehmer / Sekretär</a:t>
            </a:r>
          </a:p>
        </p:txBody>
      </p:sp>
      <p:sp>
        <p:nvSpPr>
          <p:cNvPr id="3" name="Untertitel 2"/>
          <p:cNvSpPr>
            <a:spLocks noGrp="1"/>
          </p:cNvSpPr>
          <p:nvPr>
            <p:ph type="subTitle" idx="1"/>
          </p:nvPr>
        </p:nvSpPr>
        <p:spPr/>
        <p:txBody>
          <a:bodyPr/>
          <a:lstStyle/>
          <a:p>
            <a:r>
              <a:rPr lang="de-CH" dirty="0"/>
              <a:t>Grundkurs (Version August 2023)</a:t>
            </a:r>
          </a:p>
        </p:txBody>
      </p:sp>
    </p:spTree>
    <p:extLst>
      <p:ext uri="{BB962C8B-B14F-4D97-AF65-F5344CB8AC3E}">
        <p14:creationId xmlns:p14="http://schemas.microsoft.com/office/powerpoint/2010/main" val="3446073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Spielvorbereitung</a:t>
            </a:r>
          </a:p>
        </p:txBody>
      </p:sp>
      <p:sp>
        <p:nvSpPr>
          <p:cNvPr id="3" name="Inhaltsplatzhalter 2"/>
          <p:cNvSpPr>
            <a:spLocks noGrp="1"/>
          </p:cNvSpPr>
          <p:nvPr>
            <p:ph idx="1"/>
          </p:nvPr>
        </p:nvSpPr>
        <p:spPr/>
        <p:txBody>
          <a:bodyPr vert="horz" lIns="91440" tIns="45720" rIns="91440" bIns="45720" rtlCol="0">
            <a:noAutofit/>
          </a:bodyPr>
          <a:lstStyle/>
          <a:p>
            <a:pPr marL="0" indent="0">
              <a:lnSpc>
                <a:spcPct val="114000"/>
              </a:lnSpc>
              <a:buNone/>
            </a:pPr>
            <a:r>
              <a:rPr lang="de-CH" b="1" dirty="0"/>
              <a:t>ZN/S</a:t>
            </a:r>
          </a:p>
          <a:p>
            <a:pPr>
              <a:lnSpc>
                <a:spcPct val="114000"/>
              </a:lnSpc>
              <a:buFont typeface="Wingdings" panose="05000000000000000000" pitchFamily="2" charset="2"/>
              <a:buChar char="Ø"/>
            </a:pPr>
            <a:r>
              <a:rPr lang="de-CH" sz="2000" dirty="0"/>
              <a:t>sind zwingend 30 Minuten vor Spielbeginn am Tisch</a:t>
            </a:r>
          </a:p>
          <a:p>
            <a:pPr>
              <a:lnSpc>
                <a:spcPct val="114000"/>
              </a:lnSpc>
              <a:buFont typeface="Wingdings" panose="05000000000000000000" pitchFamily="2" charset="2"/>
              <a:buChar char="Ø"/>
            </a:pPr>
            <a:r>
              <a:rPr lang="de-CH" sz="2000" dirty="0"/>
              <a:t>Absprache mit SR (und DEL) über Arbeitsteilung</a:t>
            </a:r>
          </a:p>
          <a:p>
            <a:pPr lvl="1">
              <a:spcBef>
                <a:spcPts val="0"/>
              </a:spcBef>
              <a:buFont typeface="Wingdings" panose="05000000000000000000" pitchFamily="2" charset="2"/>
              <a:buChar char="Ø"/>
            </a:pPr>
            <a:r>
              <a:rPr lang="de-CH" sz="1800" dirty="0"/>
              <a:t>Worauf legen SR (und DEL) besonderen Wert (Bsp. Quittieren)  </a:t>
            </a:r>
          </a:p>
          <a:p>
            <a:pPr lvl="1">
              <a:spcBef>
                <a:spcPts val="0"/>
              </a:spcBef>
              <a:buFont typeface="Wingdings" panose="05000000000000000000" pitchFamily="2" charset="2"/>
              <a:buChar char="Ø"/>
            </a:pPr>
            <a:r>
              <a:rPr lang="de-CH" sz="1800" dirty="0"/>
              <a:t>Evtl. Ablauf Präsentation der Mannschaften vor Spielbeginn</a:t>
            </a:r>
          </a:p>
          <a:p>
            <a:pPr lvl="1">
              <a:spcBef>
                <a:spcPts val="0"/>
              </a:spcBef>
              <a:buFont typeface="Wingdings" panose="05000000000000000000" pitchFamily="2" charset="2"/>
              <a:buChar char="Ø"/>
            </a:pPr>
            <a:r>
              <a:rPr lang="de-CH" sz="1800" dirty="0"/>
              <a:t>Was ist für ZN/S wichtig? (Bsp. Klare Zeichen durch SR)</a:t>
            </a:r>
          </a:p>
          <a:p>
            <a:pPr lvl="1">
              <a:spcBef>
                <a:spcPts val="0"/>
              </a:spcBef>
              <a:buFont typeface="Wingdings" panose="05000000000000000000" pitchFamily="2" charset="2"/>
              <a:buChar char="Ø"/>
            </a:pPr>
            <a:r>
              <a:rPr lang="de-CH" sz="1800" dirty="0"/>
              <a:t>Wer überwacht Wechselbänke/Wechselräume? </a:t>
            </a:r>
          </a:p>
          <a:p>
            <a:pPr lvl="1">
              <a:spcBef>
                <a:spcPts val="0"/>
              </a:spcBef>
              <a:buFont typeface="Wingdings" panose="05000000000000000000" pitchFamily="2" charset="2"/>
              <a:buChar char="Ø"/>
            </a:pPr>
            <a:r>
              <a:rPr lang="de-CH" sz="1800" dirty="0"/>
              <a:t>Wer greift bei Wechselfehlern ein? </a:t>
            </a:r>
          </a:p>
          <a:p>
            <a:pPr lvl="1">
              <a:spcBef>
                <a:spcPts val="0"/>
              </a:spcBef>
              <a:buFont typeface="Wingdings" panose="05000000000000000000" pitchFamily="2" charset="2"/>
              <a:buChar char="Ø"/>
            </a:pPr>
            <a:r>
              <a:rPr lang="de-CH" sz="1800" dirty="0"/>
              <a:t>Reserveball vorhanden?</a:t>
            </a:r>
          </a:p>
          <a:p>
            <a:pPr lvl="1">
              <a:spcBef>
                <a:spcPts val="0"/>
              </a:spcBef>
              <a:buFont typeface="Wingdings" panose="05000000000000000000" pitchFamily="2" charset="2"/>
              <a:buChar char="Ø"/>
            </a:pPr>
            <a:r>
              <a:rPr lang="de-CH" sz="1800" dirty="0"/>
              <a:t>Wer entscheidet bei Team-Time-Out?</a:t>
            </a:r>
          </a:p>
          <a:p>
            <a:pPr>
              <a:lnSpc>
                <a:spcPct val="114000"/>
              </a:lnSpc>
              <a:buFont typeface="Wingdings" panose="05000000000000000000" pitchFamily="2" charset="2"/>
              <a:buChar char="Ø"/>
            </a:pPr>
            <a:r>
              <a:rPr lang="de-CH" sz="2000" dirty="0"/>
              <a:t>Spielberichte mit Namen/Vornamen ergänzen und unterschreiben</a:t>
            </a:r>
          </a:p>
        </p:txBody>
      </p:sp>
    </p:spTree>
    <p:extLst>
      <p:ext uri="{BB962C8B-B14F-4D97-AF65-F5344CB8AC3E}">
        <p14:creationId xmlns:p14="http://schemas.microsoft.com/office/powerpoint/2010/main" val="390827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274638"/>
            <a:ext cx="6336704" cy="1143000"/>
          </a:xfrm>
        </p:spPr>
        <p:txBody>
          <a:bodyPr/>
          <a:lstStyle/>
          <a:p>
            <a:r>
              <a:rPr lang="de-CH" dirty="0"/>
              <a:t>Spielvorbereitung</a:t>
            </a:r>
          </a:p>
        </p:txBody>
      </p:sp>
      <p:sp>
        <p:nvSpPr>
          <p:cNvPr id="3" name="Inhaltsplatzhalter 2"/>
          <p:cNvSpPr>
            <a:spLocks noGrp="1"/>
          </p:cNvSpPr>
          <p:nvPr>
            <p:ph idx="1"/>
          </p:nvPr>
        </p:nvSpPr>
        <p:spPr>
          <a:xfrm>
            <a:off x="755576" y="1589371"/>
            <a:ext cx="6688782" cy="4359909"/>
          </a:xfrm>
        </p:spPr>
        <p:txBody>
          <a:bodyPr vert="horz" lIns="91440" tIns="45720" rIns="91440" bIns="45720" rtlCol="0">
            <a:noAutofit/>
          </a:bodyPr>
          <a:lstStyle/>
          <a:p>
            <a:pPr marL="0" indent="0">
              <a:lnSpc>
                <a:spcPct val="114000"/>
              </a:lnSpc>
              <a:buNone/>
            </a:pPr>
            <a:r>
              <a:rPr lang="de-CH" b="1" dirty="0"/>
              <a:t>ZN</a:t>
            </a:r>
          </a:p>
          <a:p>
            <a:pPr>
              <a:lnSpc>
                <a:spcPct val="114000"/>
              </a:lnSpc>
              <a:buFont typeface="Wingdings" panose="05000000000000000000" pitchFamily="2" charset="2"/>
              <a:buChar char="Ø"/>
            </a:pPr>
            <a:r>
              <a:rPr lang="de-CH" sz="2000" dirty="0"/>
              <a:t>testet die Funktionen der Matchuhr</a:t>
            </a:r>
          </a:p>
          <a:p>
            <a:pPr>
              <a:lnSpc>
                <a:spcPct val="114000"/>
              </a:lnSpc>
              <a:buFont typeface="Wingdings" panose="05000000000000000000" pitchFamily="2" charset="2"/>
              <a:buChar char="Ø"/>
            </a:pPr>
            <a:r>
              <a:rPr lang="de-CH" sz="2000" dirty="0"/>
              <a:t>programmiert Matchuhr</a:t>
            </a:r>
            <a:br>
              <a:rPr lang="de-CH" sz="2000" dirty="0"/>
            </a:br>
            <a:r>
              <a:rPr lang="de-CH" sz="2000" dirty="0"/>
              <a:t>Es ist dem Heimklub freigestellt, ob 1x60‘ oder 2x30‘ angezeigt werden sollen</a:t>
            </a:r>
          </a:p>
          <a:p>
            <a:pPr>
              <a:lnSpc>
                <a:spcPct val="114000"/>
              </a:lnSpc>
              <a:buFont typeface="Wingdings" panose="05000000000000000000" pitchFamily="2" charset="2"/>
              <a:buChar char="Ø"/>
            </a:pPr>
            <a:r>
              <a:rPr lang="de-CH" sz="2000" dirty="0"/>
              <a:t>die Pause dauert 10 Minuten </a:t>
            </a:r>
            <a:br>
              <a:rPr lang="de-CH" sz="2000" dirty="0"/>
            </a:br>
            <a:r>
              <a:rPr lang="de-CH" sz="2000" dirty="0"/>
              <a:t>(Ausnahme SHL/SPL: 15 Minuten)</a:t>
            </a:r>
          </a:p>
          <a:p>
            <a:pPr>
              <a:lnSpc>
                <a:spcPct val="114000"/>
              </a:lnSpc>
              <a:buFont typeface="Wingdings" panose="05000000000000000000" pitchFamily="2" charset="2"/>
              <a:buChar char="Ø"/>
            </a:pPr>
            <a:r>
              <a:rPr lang="de-CH" sz="2000" dirty="0"/>
              <a:t>prüft, ob Reserveuhr vorhanden ist</a:t>
            </a:r>
          </a:p>
        </p:txBody>
      </p:sp>
      <p:pic>
        <p:nvPicPr>
          <p:cNvPr id="8" name="Grafik 7"/>
          <p:cNvPicPr/>
          <p:nvPr/>
        </p:nvPicPr>
        <p:blipFill rotWithShape="1">
          <a:blip r:embed="rId2" cstate="print">
            <a:extLst>
              <a:ext uri="{28A0092B-C50C-407E-A947-70E740481C1C}">
                <a14:useLocalDpi xmlns:a14="http://schemas.microsoft.com/office/drawing/2010/main" val="0"/>
              </a:ext>
            </a:extLst>
          </a:blip>
          <a:srcRect l="2684" t="21004" r="2334" b="8827"/>
          <a:stretch/>
        </p:blipFill>
        <p:spPr bwMode="auto">
          <a:xfrm>
            <a:off x="5436096" y="4365104"/>
            <a:ext cx="3206689" cy="1440000"/>
          </a:xfrm>
          <a:prstGeom prst="rect">
            <a:avLst/>
          </a:prstGeom>
          <a:ln>
            <a:noFill/>
          </a:ln>
          <a:extLst>
            <a:ext uri="{53640926-AAD7-44D8-BBD7-CCE9431645EC}">
              <a14:shadowObscured xmlns:a14="http://schemas.microsoft.com/office/drawing/2010/main"/>
            </a:ext>
          </a:extLst>
        </p:spPr>
      </p:pic>
      <p:pic>
        <p:nvPicPr>
          <p:cNvPr id="5" name="Picture 1"/>
          <p:cNvPicPr>
            <a:picLocks noChangeAspect="1" noChangeArrowheads="1"/>
          </p:cNvPicPr>
          <p:nvPr/>
        </p:nvPicPr>
        <p:blipFill>
          <a:blip r:embed="rId3" cstate="print"/>
          <a:srcRect/>
          <a:stretch>
            <a:fillRect/>
          </a:stretch>
        </p:blipFill>
        <p:spPr bwMode="auto">
          <a:xfrm>
            <a:off x="7845217" y="1602921"/>
            <a:ext cx="1285641" cy="1440000"/>
          </a:xfrm>
          <a:prstGeom prst="rect">
            <a:avLst/>
          </a:prstGeom>
          <a:noFill/>
          <a:ln w="9525">
            <a:noFill/>
            <a:miter lim="800000"/>
            <a:headEnd/>
            <a:tailEnd/>
          </a:ln>
        </p:spPr>
      </p:pic>
    </p:spTree>
    <p:extLst>
      <p:ext uri="{BB962C8B-B14F-4D97-AF65-F5344CB8AC3E}">
        <p14:creationId xmlns:p14="http://schemas.microsoft.com/office/powerpoint/2010/main" val="1486041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Spielvorbereitung</a:t>
            </a:r>
          </a:p>
        </p:txBody>
      </p:sp>
      <p:sp>
        <p:nvSpPr>
          <p:cNvPr id="3" name="Inhaltsplatzhalter 2"/>
          <p:cNvSpPr>
            <a:spLocks noGrp="1"/>
          </p:cNvSpPr>
          <p:nvPr>
            <p:ph idx="1"/>
          </p:nvPr>
        </p:nvSpPr>
        <p:spPr>
          <a:xfrm>
            <a:off x="755576" y="1237004"/>
            <a:ext cx="7920880" cy="4640268"/>
          </a:xfrm>
        </p:spPr>
        <p:txBody>
          <a:bodyPr vert="horz" lIns="91440" tIns="45720" rIns="91440" bIns="45720" rtlCol="0">
            <a:noAutofit/>
          </a:bodyPr>
          <a:lstStyle/>
          <a:p>
            <a:pPr marL="0" indent="0">
              <a:lnSpc>
                <a:spcPct val="114000"/>
              </a:lnSpc>
              <a:buNone/>
            </a:pPr>
            <a:r>
              <a:rPr lang="de-CH" b="1" dirty="0"/>
              <a:t>ZN</a:t>
            </a:r>
          </a:p>
          <a:p>
            <a:pPr>
              <a:lnSpc>
                <a:spcPct val="114000"/>
              </a:lnSpc>
              <a:buFont typeface="Wingdings" panose="05000000000000000000" pitchFamily="2" charset="2"/>
              <a:buChar char="Ø"/>
            </a:pPr>
            <a:r>
              <a:rPr lang="de-CH" sz="1600" dirty="0"/>
              <a:t>übergibt die TTO Karten den Mannschaftsverantwortlichen persönlich mit der Bitte:</a:t>
            </a:r>
            <a:br>
              <a:rPr lang="de-CH" sz="1600" dirty="0"/>
            </a:br>
            <a:r>
              <a:rPr lang="de-CH" sz="1600" dirty="0"/>
              <a:t>die TTO Karte </a:t>
            </a:r>
            <a:r>
              <a:rPr lang="de-CH" sz="1600" u="sng" dirty="0"/>
              <a:t>vor dem Zeitnehmer</a:t>
            </a:r>
            <a:r>
              <a:rPr lang="de-CH" sz="1600" dirty="0"/>
              <a:t> auf den ZN-Tisch zu legen (nicht zu werfen)</a:t>
            </a:r>
            <a:br>
              <a:rPr lang="de-CH" sz="1600" dirty="0"/>
            </a:br>
            <a:br>
              <a:rPr lang="de-CH" sz="1600" dirty="0"/>
            </a:br>
            <a:endParaRPr lang="de-CH" sz="1600" dirty="0"/>
          </a:p>
          <a:p>
            <a:pPr>
              <a:lnSpc>
                <a:spcPct val="114000"/>
              </a:lnSpc>
              <a:buFont typeface="Wingdings" panose="05000000000000000000" pitchFamily="2" charset="2"/>
              <a:buChar char="Ø"/>
            </a:pPr>
            <a:r>
              <a:rPr lang="de-DE" sz="1600" b="1" dirty="0"/>
              <a:t>Buzzer</a:t>
            </a:r>
            <a:r>
              <a:rPr lang="de-DE" sz="1600" dirty="0"/>
              <a:t> (falls vorhanden)</a:t>
            </a:r>
            <a:br>
              <a:rPr lang="de-DE" sz="1600" dirty="0"/>
            </a:br>
            <a:r>
              <a:rPr lang="de-DE" sz="1600" dirty="0"/>
              <a:t>Anstatt grüne Karten zu verwenden, kann eine Mannschaft das Team-Time-out direkt durch Betätigung eines Buzzers beantragen. Der Buzzer ist direkt mit dem offiziellen Anzeigetafelsystem (Matchuhr) verbunden und führt bei Betätigung umgehend zum Anhalten der Spielzeit. Ausserdem ertönt ein akustisches Signal. </a:t>
            </a:r>
            <a:br>
              <a:rPr lang="de-DE" sz="1600" dirty="0"/>
            </a:br>
            <a:r>
              <a:rPr lang="de-DE" sz="1600" dirty="0"/>
              <a:t>Es gelten die allgemeinen Regeln bezüglich der Anzahl der Team-Time-outs. </a:t>
            </a:r>
            <a:br>
              <a:rPr lang="de-DE" sz="1600" dirty="0"/>
            </a:br>
            <a:endParaRPr lang="de-DE" sz="1600" dirty="0"/>
          </a:p>
          <a:p>
            <a:pPr>
              <a:lnSpc>
                <a:spcPct val="114000"/>
              </a:lnSpc>
              <a:buFont typeface="Wingdings" panose="05000000000000000000" pitchFamily="2" charset="2"/>
              <a:buChar char="Ø"/>
            </a:pPr>
            <a:r>
              <a:rPr lang="de-DE" sz="1600" dirty="0"/>
              <a:t>Reglement Buzzer </a:t>
            </a:r>
            <a:r>
              <a:rPr lang="de-DE" sz="1600" dirty="0">
                <a:sym typeface="Wingdings" panose="05000000000000000000" pitchFamily="2" charset="2"/>
              </a:rPr>
              <a:t> </a:t>
            </a:r>
            <a:r>
              <a:rPr lang="de-DE" sz="1600" dirty="0">
                <a:sym typeface="Wingdings" panose="05000000000000000000" pitchFamily="2" charset="2"/>
                <a:hlinkClick r:id="rId2"/>
              </a:rPr>
              <a:t>www.handball.ch</a:t>
            </a:r>
            <a:r>
              <a:rPr lang="de-DE" sz="1600" dirty="0">
                <a:sym typeface="Wingdings" panose="05000000000000000000" pitchFamily="2" charset="2"/>
              </a:rPr>
              <a:t> Abteilung Spielbetrieb/Dokumente</a:t>
            </a:r>
            <a:endParaRPr lang="de-CH" sz="1600" dirty="0"/>
          </a:p>
          <a:p>
            <a:pPr>
              <a:lnSpc>
                <a:spcPct val="114000"/>
              </a:lnSpc>
              <a:buFont typeface="Wingdings" panose="05000000000000000000" pitchFamily="2" charset="2"/>
              <a:buChar char="Ø"/>
            </a:pPr>
            <a:endParaRPr lang="de-CH" sz="1600" dirty="0"/>
          </a:p>
          <a:p>
            <a:pPr>
              <a:lnSpc>
                <a:spcPct val="114000"/>
              </a:lnSpc>
              <a:buFont typeface="Wingdings" panose="05000000000000000000" pitchFamily="2" charset="2"/>
              <a:buChar char="Ø"/>
            </a:pPr>
            <a:endParaRPr lang="de-CH" sz="1600" dirty="0"/>
          </a:p>
        </p:txBody>
      </p:sp>
    </p:spTree>
    <p:extLst>
      <p:ext uri="{BB962C8B-B14F-4D97-AF65-F5344CB8AC3E}">
        <p14:creationId xmlns:p14="http://schemas.microsoft.com/office/powerpoint/2010/main" val="3421846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Spielvorbereitung</a:t>
            </a:r>
          </a:p>
        </p:txBody>
      </p:sp>
      <p:sp>
        <p:nvSpPr>
          <p:cNvPr id="3" name="Inhaltsplatzhalter 2"/>
          <p:cNvSpPr>
            <a:spLocks noGrp="1"/>
          </p:cNvSpPr>
          <p:nvPr>
            <p:ph idx="1"/>
          </p:nvPr>
        </p:nvSpPr>
        <p:spPr>
          <a:xfrm>
            <a:off x="1115616" y="1196753"/>
            <a:ext cx="7920880" cy="4104456"/>
          </a:xfrm>
        </p:spPr>
        <p:txBody>
          <a:bodyPr vert="horz" lIns="91440" tIns="45720" rIns="91440" bIns="45720" rtlCol="0">
            <a:noAutofit/>
          </a:bodyPr>
          <a:lstStyle/>
          <a:p>
            <a:pPr marL="0" indent="0">
              <a:buNone/>
            </a:pPr>
            <a:r>
              <a:rPr lang="de-CH" b="1" dirty="0"/>
              <a:t>S </a:t>
            </a:r>
          </a:p>
          <a:p>
            <a:pPr>
              <a:spcBef>
                <a:spcPts val="0"/>
              </a:spcBef>
              <a:buFont typeface="Wingdings" panose="05000000000000000000" pitchFamily="2" charset="2"/>
              <a:buChar char="Ø"/>
            </a:pPr>
            <a:r>
              <a:rPr lang="de-CH" sz="1800" dirty="0"/>
              <a:t>bereitet das «Sudelblatt» vor (</a:t>
            </a:r>
            <a:r>
              <a:rPr lang="de-CH" sz="1800" dirty="0">
                <a:solidFill>
                  <a:srgbClr val="FF0000"/>
                </a:solidFill>
              </a:rPr>
              <a:t>entfällt beim Einsatz des Live-Tickers</a:t>
            </a:r>
            <a:r>
              <a:rPr lang="de-CH" sz="1800" dirty="0"/>
              <a:t>)</a:t>
            </a:r>
          </a:p>
          <a:p>
            <a:pPr lvl="1">
              <a:spcBef>
                <a:spcPts val="0"/>
              </a:spcBef>
              <a:buFont typeface="Wingdings" panose="05000000000000000000" pitchFamily="2" charset="2"/>
              <a:buChar char="Ø"/>
            </a:pPr>
            <a:r>
              <a:rPr lang="de-CH" sz="1800" dirty="0"/>
              <a:t>Nummern der Spieler aufsteigend notieren</a:t>
            </a:r>
          </a:p>
          <a:p>
            <a:pPr lvl="1">
              <a:spcBef>
                <a:spcPts val="0"/>
              </a:spcBef>
              <a:buFont typeface="Wingdings" panose="05000000000000000000" pitchFamily="2" charset="2"/>
              <a:buChar char="Ø"/>
            </a:pPr>
            <a:r>
              <a:rPr lang="de-CH" sz="1800" dirty="0"/>
              <a:t>Bank namentlich aufführen</a:t>
            </a:r>
          </a:p>
          <a:p>
            <a:pPr>
              <a:spcBef>
                <a:spcPts val="0"/>
              </a:spcBef>
              <a:buFont typeface="Wingdings" panose="05000000000000000000" pitchFamily="2" charset="2"/>
              <a:buChar char="Ø"/>
            </a:pPr>
            <a:r>
              <a:rPr lang="de-CH" sz="1800" dirty="0"/>
              <a:t>überprüft Übereinstimmung von Leibchen-Nr. mit Spieler-Nr. auf Spielbericht (beim Einlaufen/Vorstellen der Spieler)</a:t>
            </a:r>
          </a:p>
          <a:p>
            <a:pPr>
              <a:spcBef>
                <a:spcPts val="0"/>
              </a:spcBef>
              <a:buFont typeface="Wingdings" panose="05000000000000000000" pitchFamily="2" charset="2"/>
              <a:buChar char="Ø"/>
            </a:pPr>
            <a:r>
              <a:rPr lang="de-CH" sz="1800" dirty="0"/>
              <a:t>Der Lizenztrainer muss zwingend (auch wenn er bereits als Offizieller unterschrieben hat) mit seiner rechtsgültigen Unterschrift die Anwesenheit vor, während und nach dem Spiel bestätigen. </a:t>
            </a:r>
            <a:br>
              <a:rPr lang="de-CH" sz="1800" dirty="0"/>
            </a:br>
            <a:r>
              <a:rPr lang="de-CH" sz="1800" dirty="0"/>
              <a:t>Ist die volle Anwesenheit nicht gegeben, ist dies auf dem Spielbericht zu vermerken!</a:t>
            </a:r>
          </a:p>
        </p:txBody>
      </p:sp>
      <p:pic>
        <p:nvPicPr>
          <p:cNvPr id="4" name="Grafik 3"/>
          <p:cNvPicPr>
            <a:picLocks noChangeAspect="1"/>
          </p:cNvPicPr>
          <p:nvPr/>
        </p:nvPicPr>
        <p:blipFill>
          <a:blip r:embed="rId2"/>
          <a:stretch>
            <a:fillRect/>
          </a:stretch>
        </p:blipFill>
        <p:spPr>
          <a:xfrm>
            <a:off x="495300" y="4437112"/>
            <a:ext cx="8153400" cy="1476375"/>
          </a:xfrm>
          <a:prstGeom prst="rect">
            <a:avLst/>
          </a:prstGeom>
        </p:spPr>
      </p:pic>
    </p:spTree>
    <p:extLst>
      <p:ext uri="{BB962C8B-B14F-4D97-AF65-F5344CB8AC3E}">
        <p14:creationId xmlns:p14="http://schemas.microsoft.com/office/powerpoint/2010/main" val="378184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600" dirty="0"/>
              <a:t>Arbeit während des Spiels</a:t>
            </a:r>
          </a:p>
        </p:txBody>
      </p:sp>
      <p:sp>
        <p:nvSpPr>
          <p:cNvPr id="3" name="Inhaltsplatzhalter 2"/>
          <p:cNvSpPr>
            <a:spLocks noGrp="1"/>
          </p:cNvSpPr>
          <p:nvPr>
            <p:ph idx="1"/>
          </p:nvPr>
        </p:nvSpPr>
        <p:spPr>
          <a:xfrm>
            <a:off x="1115616" y="1052737"/>
            <a:ext cx="7740680" cy="4896544"/>
          </a:xfrm>
        </p:spPr>
        <p:txBody>
          <a:bodyPr vert="horz" lIns="91440" tIns="45720" rIns="91440" bIns="45720" rtlCol="0">
            <a:noAutofit/>
          </a:bodyPr>
          <a:lstStyle/>
          <a:p>
            <a:pPr marL="0" indent="0">
              <a:lnSpc>
                <a:spcPct val="114000"/>
              </a:lnSpc>
              <a:buNone/>
            </a:pPr>
            <a:r>
              <a:rPr lang="de-CH" b="1" dirty="0"/>
              <a:t>ZN/S</a:t>
            </a:r>
            <a:r>
              <a:rPr lang="de-CH" dirty="0"/>
              <a:t> </a:t>
            </a:r>
          </a:p>
          <a:p>
            <a:pPr>
              <a:lnSpc>
                <a:spcPct val="114000"/>
              </a:lnSpc>
              <a:buFont typeface="Wingdings" panose="05000000000000000000" pitchFamily="2" charset="2"/>
              <a:buChar char="Ø"/>
            </a:pPr>
            <a:r>
              <a:rPr lang="de-CH" sz="2000" dirty="0"/>
              <a:t>verhalten sich </a:t>
            </a:r>
            <a:r>
              <a:rPr lang="de-CH" sz="2000" b="1" dirty="0">
                <a:solidFill>
                  <a:srgbClr val="FF0000"/>
                </a:solidFill>
              </a:rPr>
              <a:t>absolut neutral</a:t>
            </a:r>
          </a:p>
          <a:p>
            <a:pPr>
              <a:lnSpc>
                <a:spcPct val="114000"/>
              </a:lnSpc>
              <a:buFont typeface="Wingdings" panose="05000000000000000000" pitchFamily="2" charset="2"/>
              <a:buChar char="Ø"/>
            </a:pPr>
            <a:r>
              <a:rPr lang="de-CH" altLang="de-DE" sz="2000" dirty="0"/>
              <a:t>verzichten freiwillig auf Farben und Logo des Heimvereins auf ihrer Kleidung</a:t>
            </a:r>
          </a:p>
          <a:p>
            <a:pPr>
              <a:lnSpc>
                <a:spcPct val="114000"/>
              </a:lnSpc>
              <a:buFont typeface="Wingdings" panose="05000000000000000000" pitchFamily="2" charset="2"/>
              <a:buChar char="Ø"/>
            </a:pPr>
            <a:r>
              <a:rPr lang="de-CH" sz="2000" dirty="0"/>
              <a:t>haben das Handy ausgeschaltet</a:t>
            </a:r>
          </a:p>
          <a:p>
            <a:pPr>
              <a:lnSpc>
                <a:spcPct val="114000"/>
              </a:lnSpc>
              <a:buFont typeface="Wingdings" panose="05000000000000000000" pitchFamily="2" charset="2"/>
              <a:buChar char="Ø"/>
            </a:pPr>
            <a:r>
              <a:rPr lang="de-CH" sz="2000" dirty="0"/>
              <a:t>verfolgen aufmerksam das Spiel</a:t>
            </a:r>
          </a:p>
          <a:p>
            <a:pPr>
              <a:lnSpc>
                <a:spcPct val="114000"/>
              </a:lnSpc>
              <a:buFont typeface="Wingdings" panose="05000000000000000000" pitchFamily="2" charset="2"/>
              <a:buChar char="Ø"/>
            </a:pPr>
            <a:r>
              <a:rPr lang="de-CH" sz="2000" dirty="0"/>
              <a:t>halten Blickkontakt zu den Schiris</a:t>
            </a:r>
          </a:p>
          <a:p>
            <a:pPr>
              <a:lnSpc>
                <a:spcPct val="114000"/>
              </a:lnSpc>
              <a:buFont typeface="Wingdings" panose="05000000000000000000" pitchFamily="2" charset="2"/>
              <a:buChar char="Ø"/>
            </a:pPr>
            <a:r>
              <a:rPr lang="de-CH" sz="2000" dirty="0"/>
              <a:t>tauschen sich fortlaufend aus</a:t>
            </a:r>
          </a:p>
          <a:p>
            <a:pPr>
              <a:lnSpc>
                <a:spcPct val="114000"/>
              </a:lnSpc>
              <a:buFont typeface="Wingdings" panose="05000000000000000000" pitchFamily="2" charset="2"/>
              <a:buChar char="Ø"/>
            </a:pPr>
            <a:r>
              <a:rPr lang="de-CH" sz="2000" dirty="0"/>
              <a:t>sind für das Zählen der Angriffe zuständig (verletzter Spieler)</a:t>
            </a:r>
          </a:p>
          <a:p>
            <a:pPr>
              <a:lnSpc>
                <a:spcPct val="114000"/>
              </a:lnSpc>
              <a:buFont typeface="Wingdings" panose="05000000000000000000" pitchFamily="2" charset="2"/>
              <a:buChar char="Ø"/>
            </a:pPr>
            <a:r>
              <a:rPr lang="de-CH" altLang="de-DE" sz="2000" dirty="0"/>
              <a:t>während Pause bleibt ZN oder S am Tisch und stoppt die Pausenzeit, sofern sie nicht an der Anzeigetafel sichtbar ist</a:t>
            </a:r>
          </a:p>
        </p:txBody>
      </p:sp>
    </p:spTree>
    <p:extLst>
      <p:ext uri="{BB962C8B-B14F-4D97-AF65-F5344CB8AC3E}">
        <p14:creationId xmlns:p14="http://schemas.microsoft.com/office/powerpoint/2010/main" val="229924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600" dirty="0"/>
              <a:t>Arbeit während des Spiels</a:t>
            </a:r>
          </a:p>
        </p:txBody>
      </p:sp>
      <p:sp>
        <p:nvSpPr>
          <p:cNvPr id="3" name="Inhaltsplatzhalter 2"/>
          <p:cNvSpPr>
            <a:spLocks noGrp="1"/>
          </p:cNvSpPr>
          <p:nvPr>
            <p:ph idx="1"/>
          </p:nvPr>
        </p:nvSpPr>
        <p:spPr>
          <a:xfrm>
            <a:off x="1115616" y="1196752"/>
            <a:ext cx="7740680" cy="4853136"/>
          </a:xfrm>
        </p:spPr>
        <p:txBody>
          <a:bodyPr vert="horz" lIns="91440" tIns="45720" rIns="91440" bIns="45720" rtlCol="0">
            <a:noAutofit/>
          </a:bodyPr>
          <a:lstStyle/>
          <a:p>
            <a:pPr marL="0" indent="0">
              <a:lnSpc>
                <a:spcPct val="114000"/>
              </a:lnSpc>
              <a:buNone/>
            </a:pPr>
            <a:r>
              <a:rPr lang="de-CH" b="1" dirty="0"/>
              <a:t>ZN</a:t>
            </a:r>
          </a:p>
          <a:p>
            <a:pPr>
              <a:spcBef>
                <a:spcPts val="0"/>
              </a:spcBef>
              <a:buFont typeface="Wingdings" panose="05000000000000000000" pitchFamily="2" charset="2"/>
              <a:buChar char="Ø"/>
            </a:pPr>
            <a:r>
              <a:rPr lang="de-CH" altLang="de-DE" sz="2000" dirty="0"/>
              <a:t>startet und stoppt Matchuhr auf Zeichen der SR</a:t>
            </a:r>
          </a:p>
          <a:p>
            <a:pPr>
              <a:spcBef>
                <a:spcPts val="0"/>
              </a:spcBef>
              <a:buFont typeface="Wingdings" panose="05000000000000000000" pitchFamily="2" charset="2"/>
              <a:buChar char="Ø"/>
            </a:pPr>
            <a:r>
              <a:rPr lang="de-CH" altLang="de-DE" sz="2000" dirty="0"/>
              <a:t>„schreibt“ Tore, Zeitstrafen und Team-Time-Outs</a:t>
            </a:r>
            <a:r>
              <a:rPr lang="de-CH" altLang="de-DE" sz="2400" dirty="0">
                <a:solidFill>
                  <a:srgbClr val="FF0000"/>
                </a:solidFill>
              </a:rPr>
              <a:t>*</a:t>
            </a:r>
            <a:r>
              <a:rPr lang="de-CH" altLang="de-DE" sz="2000" dirty="0"/>
              <a:t> auf die elektronische Anzeigetafel </a:t>
            </a:r>
          </a:p>
          <a:p>
            <a:pPr>
              <a:spcBef>
                <a:spcPts val="0"/>
              </a:spcBef>
              <a:buFont typeface="Wingdings" panose="05000000000000000000" pitchFamily="2" charset="2"/>
              <a:buChar char="Ø"/>
            </a:pPr>
            <a:r>
              <a:rPr lang="de-CH" altLang="de-DE" sz="2400" dirty="0">
                <a:solidFill>
                  <a:srgbClr val="FF0000"/>
                </a:solidFill>
              </a:rPr>
              <a:t>*</a:t>
            </a:r>
            <a:r>
              <a:rPr lang="de-CH" altLang="de-DE" sz="2000" dirty="0" err="1"/>
              <a:t>hornt</a:t>
            </a:r>
            <a:r>
              <a:rPr lang="de-CH" altLang="de-DE" sz="2000" dirty="0"/>
              <a:t> und stoppt unverzüglich die Uhr bei Team-Time-Out </a:t>
            </a:r>
            <a:br>
              <a:rPr lang="de-CH" altLang="de-DE" sz="2000" dirty="0"/>
            </a:br>
            <a:r>
              <a:rPr lang="de-CH" altLang="de-DE" sz="2000" dirty="0">
                <a:sym typeface="Wingdings" panose="05000000000000000000" pitchFamily="2" charset="2"/>
              </a:rPr>
              <a:t> W</a:t>
            </a:r>
            <a:r>
              <a:rPr lang="de-CH" altLang="de-DE" sz="2000" dirty="0"/>
              <a:t>ichtig: Horn vor Uhr!</a:t>
            </a:r>
          </a:p>
          <a:p>
            <a:pPr>
              <a:spcBef>
                <a:spcPts val="0"/>
              </a:spcBef>
              <a:buFont typeface="Wingdings" panose="05000000000000000000" pitchFamily="2" charset="2"/>
              <a:buChar char="Ø"/>
            </a:pPr>
            <a:r>
              <a:rPr lang="de-CH" altLang="de-DE" sz="2400" dirty="0">
                <a:solidFill>
                  <a:srgbClr val="FF0000"/>
                </a:solidFill>
              </a:rPr>
              <a:t>*</a:t>
            </a:r>
            <a:r>
              <a:rPr lang="de-CH" altLang="de-DE" sz="2000" dirty="0" err="1"/>
              <a:t>hornt</a:t>
            </a:r>
            <a:r>
              <a:rPr lang="de-CH" altLang="de-DE" sz="2000" dirty="0"/>
              <a:t> 10 Sekunden vor Ablauf der Team-Time-Outs</a:t>
            </a:r>
          </a:p>
          <a:p>
            <a:pPr>
              <a:spcBef>
                <a:spcPts val="0"/>
              </a:spcBef>
              <a:buFont typeface="Wingdings" panose="05000000000000000000" pitchFamily="2" charset="2"/>
              <a:buChar char="Ø"/>
            </a:pPr>
            <a:r>
              <a:rPr lang="de-CH" altLang="de-DE" sz="2400" dirty="0">
                <a:solidFill>
                  <a:srgbClr val="FF0000"/>
                </a:solidFill>
              </a:rPr>
              <a:t>*</a:t>
            </a:r>
            <a:r>
              <a:rPr lang="de-CH" altLang="de-DE" sz="2000" dirty="0" err="1"/>
              <a:t>hornt</a:t>
            </a:r>
            <a:r>
              <a:rPr lang="de-CH" altLang="de-DE" sz="2000" dirty="0"/>
              <a:t> nach Ablauf der Team-Time-Outs</a:t>
            </a:r>
          </a:p>
          <a:p>
            <a:pPr>
              <a:spcBef>
                <a:spcPts val="0"/>
              </a:spcBef>
              <a:buFont typeface="Wingdings" panose="05000000000000000000" pitchFamily="2" charset="2"/>
              <a:buChar char="Ø"/>
            </a:pPr>
            <a:r>
              <a:rPr lang="de-CH" altLang="de-DE" sz="2000" dirty="0" err="1"/>
              <a:t>hornt</a:t>
            </a:r>
            <a:r>
              <a:rPr lang="de-CH" altLang="de-DE" sz="2000" dirty="0"/>
              <a:t> und stoppt unverzüglich die Uhr bei Wechselfehlern</a:t>
            </a:r>
          </a:p>
          <a:p>
            <a:pPr>
              <a:spcBef>
                <a:spcPts val="0"/>
              </a:spcBef>
              <a:buFont typeface="Wingdings" panose="05000000000000000000" pitchFamily="2" charset="2"/>
              <a:buChar char="Ø"/>
            </a:pPr>
            <a:r>
              <a:rPr lang="de-CH" altLang="de-DE" sz="2000" dirty="0"/>
              <a:t>„Mannschaft XY ergänzen“ ist eine Dienstleistung aber nicht erforderlich (trotzdem auf Wechselfehler achten) </a:t>
            </a:r>
          </a:p>
          <a:p>
            <a:pPr>
              <a:spcBef>
                <a:spcPts val="0"/>
              </a:spcBef>
              <a:buFont typeface="Wingdings" panose="05000000000000000000" pitchFamily="2" charset="2"/>
              <a:buChar char="Ø"/>
            </a:pPr>
            <a:r>
              <a:rPr lang="de-CH" altLang="de-DE" sz="2000" dirty="0"/>
              <a:t>Unterstützt den S </a:t>
            </a:r>
          </a:p>
          <a:p>
            <a:pPr marL="0" indent="0">
              <a:spcBef>
                <a:spcPts val="0"/>
              </a:spcBef>
              <a:buNone/>
            </a:pPr>
            <a:r>
              <a:rPr lang="de-CH" sz="2400" dirty="0">
                <a:solidFill>
                  <a:srgbClr val="FF0000"/>
                </a:solidFill>
              </a:rPr>
              <a:t>*</a:t>
            </a:r>
            <a:r>
              <a:rPr lang="de-CH" sz="2000" dirty="0">
                <a:solidFill>
                  <a:srgbClr val="FF0000"/>
                </a:solidFill>
              </a:rPr>
              <a:t>entfällt beim Einsatz des Buzzers</a:t>
            </a:r>
            <a:endParaRPr lang="de-CH" sz="2000" dirty="0"/>
          </a:p>
        </p:txBody>
      </p:sp>
    </p:spTree>
    <p:extLst>
      <p:ext uri="{BB962C8B-B14F-4D97-AF65-F5344CB8AC3E}">
        <p14:creationId xmlns:p14="http://schemas.microsoft.com/office/powerpoint/2010/main" val="33482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600" dirty="0"/>
              <a:t>Arbeit während des Spiels</a:t>
            </a:r>
          </a:p>
        </p:txBody>
      </p:sp>
      <p:sp>
        <p:nvSpPr>
          <p:cNvPr id="3" name="Inhaltsplatzhalter 2"/>
          <p:cNvSpPr>
            <a:spLocks noGrp="1"/>
          </p:cNvSpPr>
          <p:nvPr>
            <p:ph idx="1"/>
          </p:nvPr>
        </p:nvSpPr>
        <p:spPr>
          <a:xfrm>
            <a:off x="1115616" y="1196752"/>
            <a:ext cx="7740680" cy="4637112"/>
          </a:xfrm>
        </p:spPr>
        <p:txBody>
          <a:bodyPr vert="horz" lIns="91440" tIns="45720" rIns="91440" bIns="45720" rtlCol="0">
            <a:noAutofit/>
          </a:bodyPr>
          <a:lstStyle/>
          <a:p>
            <a:pPr marL="0" indent="0">
              <a:lnSpc>
                <a:spcPct val="114000"/>
              </a:lnSpc>
              <a:buNone/>
            </a:pPr>
            <a:r>
              <a:rPr lang="de-CH" b="1" dirty="0"/>
              <a:t>S</a:t>
            </a:r>
          </a:p>
          <a:p>
            <a:pPr>
              <a:lnSpc>
                <a:spcPct val="114000"/>
              </a:lnSpc>
              <a:buFont typeface="Wingdings" panose="05000000000000000000" pitchFamily="2" charset="2"/>
              <a:buChar char="Ø"/>
            </a:pPr>
            <a:r>
              <a:rPr lang="de-CH" sz="2000" dirty="0"/>
              <a:t>hält sämtliche matchrelevanten Daten auf dem „Sudelblatt“ fest: (</a:t>
            </a:r>
            <a:r>
              <a:rPr lang="de-CH" sz="2000" dirty="0">
                <a:solidFill>
                  <a:srgbClr val="FF0000"/>
                </a:solidFill>
              </a:rPr>
              <a:t>entfällt beim Einsatz des Live-Tickers</a:t>
            </a:r>
            <a:r>
              <a:rPr lang="de-CH" sz="2000" dirty="0"/>
              <a:t>)</a:t>
            </a:r>
          </a:p>
          <a:p>
            <a:pPr lvl="1">
              <a:lnSpc>
                <a:spcPct val="114000"/>
              </a:lnSpc>
              <a:buFont typeface="Wingdings" panose="05000000000000000000" pitchFamily="2" charset="2"/>
              <a:buChar char="Ø"/>
            </a:pPr>
            <a:r>
              <a:rPr lang="de-CH" sz="2000" dirty="0"/>
              <a:t>Tore + Torschützen</a:t>
            </a:r>
          </a:p>
          <a:p>
            <a:pPr lvl="1">
              <a:lnSpc>
                <a:spcPct val="114000"/>
              </a:lnSpc>
              <a:buFont typeface="Wingdings" panose="05000000000000000000" pitchFamily="2" charset="2"/>
              <a:buChar char="Ø"/>
            </a:pPr>
            <a:r>
              <a:rPr lang="de-CH" sz="2000" dirty="0"/>
              <a:t>(verwertete 7-m pro Spieler)</a:t>
            </a:r>
          </a:p>
          <a:p>
            <a:pPr lvl="1">
              <a:lnSpc>
                <a:spcPct val="114000"/>
              </a:lnSpc>
              <a:buFont typeface="Wingdings" panose="05000000000000000000" pitchFamily="2" charset="2"/>
              <a:buChar char="Ø"/>
            </a:pPr>
            <a:r>
              <a:rPr lang="de-CH" sz="2000" dirty="0"/>
              <a:t>Halbzeitresultat + Schlussresultat</a:t>
            </a:r>
          </a:p>
          <a:p>
            <a:pPr lvl="1">
              <a:lnSpc>
                <a:spcPct val="114000"/>
              </a:lnSpc>
              <a:buFont typeface="Wingdings" panose="05000000000000000000" pitchFamily="2" charset="2"/>
              <a:buChar char="Ø"/>
            </a:pPr>
            <a:r>
              <a:rPr lang="de-CH" sz="2000" dirty="0"/>
              <a:t>Team-Time-Outs (exakte Zeit, sekundengenau)</a:t>
            </a:r>
          </a:p>
          <a:p>
            <a:pPr lvl="1">
              <a:lnSpc>
                <a:spcPct val="114000"/>
              </a:lnSpc>
              <a:buFont typeface="Wingdings" panose="05000000000000000000" pitchFamily="2" charset="2"/>
              <a:buChar char="Ø"/>
            </a:pPr>
            <a:r>
              <a:rPr lang="de-CH" sz="2000" dirty="0"/>
              <a:t>Verwarnungen (minutengenau)</a:t>
            </a:r>
          </a:p>
          <a:p>
            <a:pPr lvl="1">
              <a:lnSpc>
                <a:spcPct val="114000"/>
              </a:lnSpc>
              <a:buFont typeface="Wingdings" panose="05000000000000000000" pitchFamily="2" charset="2"/>
              <a:buChar char="Ø"/>
            </a:pPr>
            <a:r>
              <a:rPr lang="de-CH" sz="2000" dirty="0"/>
              <a:t>Strafen (exakte Zeit, sekundengenau)</a:t>
            </a:r>
          </a:p>
          <a:p>
            <a:pPr lvl="1">
              <a:lnSpc>
                <a:spcPct val="114000"/>
              </a:lnSpc>
              <a:buFont typeface="Wingdings" panose="05000000000000000000" pitchFamily="2" charset="2"/>
              <a:buChar char="Ø"/>
            </a:pPr>
            <a:r>
              <a:rPr lang="de-CH" sz="2000" dirty="0"/>
              <a:t>Anzahl Zuschauer</a:t>
            </a:r>
          </a:p>
        </p:txBody>
      </p:sp>
    </p:spTree>
    <p:extLst>
      <p:ext uri="{BB962C8B-B14F-4D97-AF65-F5344CB8AC3E}">
        <p14:creationId xmlns:p14="http://schemas.microsoft.com/office/powerpoint/2010/main" val="4258907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Sudelblatt</a:t>
            </a:r>
          </a:p>
        </p:txBody>
      </p:sp>
      <p:pic>
        <p:nvPicPr>
          <p:cNvPr id="15" name="Grafik 14"/>
          <p:cNvPicPr>
            <a:picLocks noChangeAspect="1"/>
          </p:cNvPicPr>
          <p:nvPr/>
        </p:nvPicPr>
        <p:blipFill>
          <a:blip r:embed="rId3"/>
          <a:stretch>
            <a:fillRect/>
          </a:stretch>
        </p:blipFill>
        <p:spPr>
          <a:xfrm>
            <a:off x="1115616" y="1141387"/>
            <a:ext cx="7053609" cy="4879901"/>
          </a:xfrm>
          <a:prstGeom prst="rect">
            <a:avLst/>
          </a:prstGeom>
        </p:spPr>
      </p:pic>
    </p:spTree>
    <p:extLst>
      <p:ext uri="{BB962C8B-B14F-4D97-AF65-F5344CB8AC3E}">
        <p14:creationId xmlns:p14="http://schemas.microsoft.com/office/powerpoint/2010/main" val="251192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600" dirty="0"/>
              <a:t>Arbeit während des Spiels</a:t>
            </a:r>
          </a:p>
        </p:txBody>
      </p:sp>
      <p:sp>
        <p:nvSpPr>
          <p:cNvPr id="3" name="Inhaltsplatzhalter 2"/>
          <p:cNvSpPr>
            <a:spLocks noGrp="1"/>
          </p:cNvSpPr>
          <p:nvPr>
            <p:ph idx="1"/>
          </p:nvPr>
        </p:nvSpPr>
        <p:spPr>
          <a:xfrm>
            <a:off x="971600" y="1196752"/>
            <a:ext cx="7956704" cy="4824536"/>
          </a:xfrm>
        </p:spPr>
        <p:txBody>
          <a:bodyPr vert="horz" lIns="91440" tIns="45720" rIns="91440" bIns="45720" rtlCol="0">
            <a:noAutofit/>
          </a:bodyPr>
          <a:lstStyle/>
          <a:p>
            <a:pPr marL="0" indent="0">
              <a:lnSpc>
                <a:spcPct val="114000"/>
              </a:lnSpc>
              <a:buNone/>
            </a:pPr>
            <a:r>
              <a:rPr lang="de-CH" b="1" dirty="0"/>
              <a:t>S</a:t>
            </a:r>
          </a:p>
          <a:p>
            <a:pPr>
              <a:buFont typeface="Wingdings" panose="05000000000000000000" pitchFamily="2" charset="2"/>
              <a:buChar char="Ø"/>
            </a:pPr>
            <a:r>
              <a:rPr lang="de-CH" sz="2000" dirty="0"/>
              <a:t>*</a:t>
            </a:r>
            <a:r>
              <a:rPr lang="de-CH" sz="1800" dirty="0"/>
              <a:t>bestätigt Strafen erst, wenn klar feststeht, welchen Spieler es betrifft!</a:t>
            </a:r>
          </a:p>
          <a:p>
            <a:pPr lvl="1">
              <a:buFont typeface="Wingdings" panose="05000000000000000000" pitchFamily="2" charset="2"/>
              <a:buChar char="Ø"/>
            </a:pPr>
            <a:r>
              <a:rPr lang="de-CH" sz="1800" dirty="0"/>
              <a:t>V:	mit erhobener gelber Karte</a:t>
            </a:r>
          </a:p>
          <a:p>
            <a:pPr lvl="1">
              <a:buFont typeface="Wingdings" panose="05000000000000000000" pitchFamily="2" charset="2"/>
              <a:buChar char="Ø"/>
            </a:pPr>
            <a:r>
              <a:rPr lang="de-CH" sz="1800" dirty="0"/>
              <a:t>2‘:	mit zwei erhobenen Fingern</a:t>
            </a:r>
          </a:p>
          <a:p>
            <a:pPr lvl="1">
              <a:buFont typeface="Wingdings" panose="05000000000000000000" pitchFamily="2" charset="2"/>
              <a:buChar char="Ø"/>
            </a:pPr>
            <a:r>
              <a:rPr lang="de-CH" sz="1800" dirty="0"/>
              <a:t>D/</a:t>
            </a:r>
            <a:r>
              <a:rPr lang="de-CH" sz="1800" dirty="0" err="1"/>
              <a:t>DoB</a:t>
            </a:r>
            <a:r>
              <a:rPr lang="de-CH" sz="1800" dirty="0"/>
              <a:t>:	mit erhobener roter Karte</a:t>
            </a:r>
          </a:p>
          <a:p>
            <a:pPr lvl="1">
              <a:buFont typeface="Wingdings" panose="05000000000000000000" pitchFamily="2" charset="2"/>
              <a:buChar char="Ø"/>
            </a:pPr>
            <a:r>
              <a:rPr lang="de-CH" sz="1800" dirty="0" err="1"/>
              <a:t>DmB</a:t>
            </a:r>
            <a:r>
              <a:rPr lang="de-CH" sz="1800" dirty="0"/>
              <a:t>:	mit erhobener blauer Karte</a:t>
            </a:r>
          </a:p>
          <a:p>
            <a:pPr>
              <a:buFont typeface="Wingdings" panose="05000000000000000000" pitchFamily="2" charset="2"/>
              <a:buChar char="Ø"/>
            </a:pPr>
            <a:r>
              <a:rPr lang="de-CH" sz="1800" dirty="0"/>
              <a:t>SR erwarten die Bestätigung des S</a:t>
            </a:r>
          </a:p>
          <a:p>
            <a:pPr>
              <a:buFont typeface="Wingdings" panose="05000000000000000000" pitchFamily="2" charset="2"/>
              <a:buChar char="Ø"/>
            </a:pPr>
            <a:r>
              <a:rPr lang="de-CH" sz="1800" dirty="0"/>
              <a:t>schreibt Strafenzettel, sofern keine öffentliche Anzeige vorhanden ist</a:t>
            </a:r>
          </a:p>
          <a:p>
            <a:pPr>
              <a:buFont typeface="Wingdings" panose="05000000000000000000" pitchFamily="2" charset="2"/>
              <a:buChar char="Ø"/>
            </a:pPr>
            <a:r>
              <a:rPr lang="de-CH" sz="1800" dirty="0"/>
              <a:t>schreibt Zettel «verletzter Spieler»</a:t>
            </a:r>
          </a:p>
          <a:p>
            <a:pPr>
              <a:buFont typeface="Wingdings" panose="05000000000000000000" pitchFamily="2" charset="2"/>
              <a:buChar char="Ø"/>
            </a:pPr>
            <a:r>
              <a:rPr lang="de-CH" sz="1800" dirty="0"/>
              <a:t>macht die SR auf eine über die Pause, bei einem TTO oder in die Verlängerung weiter laufende Zeitstrafe aufmerksam</a:t>
            </a:r>
          </a:p>
          <a:p>
            <a:pPr>
              <a:buFont typeface="Wingdings" panose="05000000000000000000" pitchFamily="2" charset="2"/>
              <a:buChar char="Ø"/>
            </a:pPr>
            <a:r>
              <a:rPr lang="de-CH" sz="1800" dirty="0"/>
              <a:t>unterstützt den ZN</a:t>
            </a:r>
          </a:p>
          <a:p>
            <a:pPr marL="0" indent="0">
              <a:buNone/>
            </a:pPr>
            <a:r>
              <a:rPr lang="de-CH" sz="2000" dirty="0"/>
              <a:t>*</a:t>
            </a:r>
            <a:r>
              <a:rPr lang="de-CH" sz="1800" dirty="0"/>
              <a:t>Bestätigungen können auch durch ZN erfolgen (Absprache mit S)</a:t>
            </a:r>
          </a:p>
        </p:txBody>
      </p:sp>
    </p:spTree>
    <p:extLst>
      <p:ext uri="{BB962C8B-B14F-4D97-AF65-F5344CB8AC3E}">
        <p14:creationId xmlns:p14="http://schemas.microsoft.com/office/powerpoint/2010/main" val="416041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Strafenzettel</a:t>
            </a:r>
          </a:p>
        </p:txBody>
      </p:sp>
      <p:sp>
        <p:nvSpPr>
          <p:cNvPr id="3" name="Inhaltsplatzhalter 2"/>
          <p:cNvSpPr>
            <a:spLocks noGrp="1"/>
          </p:cNvSpPr>
          <p:nvPr>
            <p:ph idx="1"/>
          </p:nvPr>
        </p:nvSpPr>
        <p:spPr>
          <a:xfrm>
            <a:off x="1115616" y="1600200"/>
            <a:ext cx="4320480" cy="4349079"/>
          </a:xfrm>
        </p:spPr>
        <p:txBody>
          <a:bodyPr>
            <a:normAutofit/>
          </a:bodyPr>
          <a:lstStyle/>
          <a:p>
            <a:pPr marL="0" indent="0">
              <a:buNone/>
            </a:pPr>
            <a:r>
              <a:rPr lang="de-CH" sz="2000" dirty="0"/>
              <a:t>Strafenzettel müssen für beide Teams sichtbar aufgestellt werden</a:t>
            </a:r>
          </a:p>
          <a:p>
            <a:pPr marL="0" indent="0">
              <a:buNone/>
            </a:pPr>
            <a:endParaRPr lang="de-CH" sz="2000" dirty="0"/>
          </a:p>
          <a:p>
            <a:pPr marL="0" indent="0">
              <a:buNone/>
            </a:pPr>
            <a:r>
              <a:rPr lang="de-CH" sz="2000" dirty="0"/>
              <a:t>Zeit notieren, wann die Strafe abläuft!</a:t>
            </a:r>
          </a:p>
          <a:p>
            <a:pPr marL="0" indent="0">
              <a:buNone/>
            </a:pPr>
            <a:endParaRPr lang="de-CH" sz="2000" dirty="0"/>
          </a:p>
          <a:p>
            <a:pPr marL="0" indent="0">
              <a:buNone/>
            </a:pPr>
            <a:r>
              <a:rPr lang="de-CH" sz="2000" dirty="0"/>
              <a:t>Wenn auf der Matchuhr je 3 Strafen und Spielernummern pro Mannschaft gleichzeitig angezeigt werden können, braucht es keine Strafenzettel.</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623719"/>
            <a:ext cx="3151744" cy="420028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98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a:bodyPr>
          <a:lstStyle/>
          <a:p>
            <a:r>
              <a:rPr lang="de-CH" dirty="0"/>
              <a:t>Kursinhalt</a:t>
            </a:r>
          </a:p>
        </p:txBody>
      </p:sp>
      <p:sp>
        <p:nvSpPr>
          <p:cNvPr id="11" name="Untertitel 10"/>
          <p:cNvSpPr>
            <a:spLocks noGrp="1"/>
          </p:cNvSpPr>
          <p:nvPr>
            <p:ph idx="1"/>
          </p:nvPr>
        </p:nvSpPr>
        <p:spPr/>
        <p:txBody>
          <a:bodyPr vert="horz" lIns="91440" tIns="45720" rIns="91440" bIns="45720" rtlCol="0">
            <a:noAutofit/>
          </a:bodyPr>
          <a:lstStyle/>
          <a:p>
            <a:pPr>
              <a:lnSpc>
                <a:spcPct val="114000"/>
              </a:lnSpc>
              <a:buFont typeface="Wingdings" panose="05000000000000000000" pitchFamily="2" charset="2"/>
              <a:buChar char="Ø"/>
            </a:pPr>
            <a:r>
              <a:rPr lang="de-CH" sz="1800" dirty="0"/>
              <a:t>Ausbildung ZN/S</a:t>
            </a:r>
          </a:p>
          <a:p>
            <a:pPr>
              <a:lnSpc>
                <a:spcPct val="114000"/>
              </a:lnSpc>
              <a:buFont typeface="Wingdings" panose="05000000000000000000" pitchFamily="2" charset="2"/>
              <a:buChar char="Ø"/>
            </a:pPr>
            <a:r>
              <a:rPr lang="de-CH" sz="1800" dirty="0"/>
              <a:t>Teamwork</a:t>
            </a:r>
          </a:p>
          <a:p>
            <a:pPr>
              <a:lnSpc>
                <a:spcPct val="114000"/>
              </a:lnSpc>
              <a:buFont typeface="Wingdings" panose="05000000000000000000" pitchFamily="2" charset="2"/>
              <a:buChar char="Ø"/>
            </a:pPr>
            <a:r>
              <a:rPr lang="de-CH" sz="1800" dirty="0"/>
              <a:t>Grundlagen</a:t>
            </a:r>
          </a:p>
          <a:p>
            <a:pPr>
              <a:lnSpc>
                <a:spcPct val="114000"/>
              </a:lnSpc>
              <a:buFont typeface="Wingdings" panose="05000000000000000000" pitchFamily="2" charset="2"/>
              <a:buChar char="Ø"/>
            </a:pPr>
            <a:r>
              <a:rPr lang="de-CH" sz="1800" dirty="0"/>
              <a:t>Spielvorbereitung</a:t>
            </a:r>
          </a:p>
          <a:p>
            <a:pPr>
              <a:lnSpc>
                <a:spcPct val="114000"/>
              </a:lnSpc>
              <a:buFont typeface="Wingdings" panose="05000000000000000000" pitchFamily="2" charset="2"/>
              <a:buChar char="Ø"/>
            </a:pPr>
            <a:r>
              <a:rPr lang="de-CH" sz="1800" dirty="0"/>
              <a:t>Arbeit am Tisch während des Spiels</a:t>
            </a:r>
          </a:p>
          <a:p>
            <a:pPr>
              <a:lnSpc>
                <a:spcPct val="114000"/>
              </a:lnSpc>
              <a:buFont typeface="Wingdings" panose="05000000000000000000" pitchFamily="2" charset="2"/>
              <a:buChar char="Ø"/>
            </a:pPr>
            <a:r>
              <a:rPr lang="de-CH" sz="1800" dirty="0"/>
              <a:t>Kritische Situationen am Tisch</a:t>
            </a:r>
          </a:p>
          <a:p>
            <a:pPr>
              <a:lnSpc>
                <a:spcPct val="114000"/>
              </a:lnSpc>
              <a:buFont typeface="Wingdings" panose="05000000000000000000" pitchFamily="2" charset="2"/>
              <a:buChar char="Ø"/>
            </a:pPr>
            <a:r>
              <a:rPr lang="de-CH" sz="1800" dirty="0"/>
              <a:t>Arbeit nach dem Spiel</a:t>
            </a:r>
          </a:p>
          <a:p>
            <a:pPr>
              <a:lnSpc>
                <a:spcPct val="114000"/>
              </a:lnSpc>
              <a:buFont typeface="Wingdings" panose="05000000000000000000" pitchFamily="2" charset="2"/>
              <a:buChar char="Ø"/>
            </a:pPr>
            <a:r>
              <a:rPr lang="de-CH" sz="1800" dirty="0"/>
              <a:t>Strafen</a:t>
            </a:r>
          </a:p>
          <a:p>
            <a:pPr>
              <a:lnSpc>
                <a:spcPct val="114000"/>
              </a:lnSpc>
              <a:buFont typeface="Wingdings" panose="05000000000000000000" pitchFamily="2" charset="2"/>
              <a:buChar char="Ø"/>
            </a:pPr>
            <a:r>
              <a:rPr lang="de-CH" sz="1800" dirty="0"/>
              <a:t>Team-Time-out</a:t>
            </a:r>
          </a:p>
          <a:p>
            <a:pPr>
              <a:lnSpc>
                <a:spcPct val="114000"/>
              </a:lnSpc>
              <a:buFont typeface="Wingdings" panose="05000000000000000000" pitchFamily="2" charset="2"/>
              <a:buChar char="Ø"/>
            </a:pPr>
            <a:r>
              <a:rPr lang="de-CH" sz="1800" dirty="0"/>
              <a:t>Teilnahmeberechtigung</a:t>
            </a:r>
          </a:p>
          <a:p>
            <a:pPr>
              <a:lnSpc>
                <a:spcPct val="114000"/>
              </a:lnSpc>
              <a:buFont typeface="Wingdings" panose="05000000000000000000" pitchFamily="2" charset="2"/>
              <a:buChar char="Ø"/>
            </a:pPr>
            <a:r>
              <a:rPr lang="de-CH" sz="1800" dirty="0"/>
              <a:t>Mannschaftsoffizielle</a:t>
            </a:r>
          </a:p>
        </p:txBody>
      </p:sp>
    </p:spTree>
    <p:extLst>
      <p:ext uri="{BB962C8B-B14F-4D97-AF65-F5344CB8AC3E}">
        <p14:creationId xmlns:p14="http://schemas.microsoft.com/office/powerpoint/2010/main" val="2262542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6098A-87CD-3B22-4F06-42B4ED258199}"/>
              </a:ext>
            </a:extLst>
          </p:cNvPr>
          <p:cNvSpPr>
            <a:spLocks noGrp="1"/>
          </p:cNvSpPr>
          <p:nvPr>
            <p:ph type="title"/>
          </p:nvPr>
        </p:nvSpPr>
        <p:spPr/>
        <p:txBody>
          <a:bodyPr/>
          <a:lstStyle/>
          <a:p>
            <a:r>
              <a:rPr lang="de-CH" dirty="0"/>
              <a:t>Verletzter Spieler</a:t>
            </a:r>
          </a:p>
        </p:txBody>
      </p:sp>
      <p:pic>
        <p:nvPicPr>
          <p:cNvPr id="4" name="Inhaltsplatzhalter 3">
            <a:extLst>
              <a:ext uri="{FF2B5EF4-FFF2-40B4-BE49-F238E27FC236}">
                <a16:creationId xmlns:a16="http://schemas.microsoft.com/office/drawing/2014/main" id="{EB7FE0DA-453F-F624-F44A-65AE7B45CEE8}"/>
              </a:ext>
            </a:extLst>
          </p:cNvPr>
          <p:cNvPicPr>
            <a:picLocks noGrp="1" noChangeAspect="1"/>
          </p:cNvPicPr>
          <p:nvPr>
            <p:ph idx="1"/>
          </p:nvPr>
        </p:nvPicPr>
        <p:blipFill rotWithShape="1">
          <a:blip r:embed="rId2"/>
          <a:srcRect l="3940" t="-4972" r="309" b="31797"/>
          <a:stretch/>
        </p:blipFill>
        <p:spPr>
          <a:xfrm>
            <a:off x="683568" y="2276872"/>
            <a:ext cx="3246127" cy="3182987"/>
          </a:xfrm>
          <a:prstGeom prst="rect">
            <a:avLst/>
          </a:prstGeom>
        </p:spPr>
      </p:pic>
      <p:pic>
        <p:nvPicPr>
          <p:cNvPr id="6" name="Grafik 5">
            <a:extLst>
              <a:ext uri="{FF2B5EF4-FFF2-40B4-BE49-F238E27FC236}">
                <a16:creationId xmlns:a16="http://schemas.microsoft.com/office/drawing/2014/main" id="{C67FACCD-A873-81EF-A4E0-5A369A232300}"/>
              </a:ext>
            </a:extLst>
          </p:cNvPr>
          <p:cNvPicPr>
            <a:picLocks noChangeAspect="1"/>
          </p:cNvPicPr>
          <p:nvPr/>
        </p:nvPicPr>
        <p:blipFill>
          <a:blip r:embed="rId3"/>
          <a:stretch>
            <a:fillRect/>
          </a:stretch>
        </p:blipFill>
        <p:spPr>
          <a:xfrm>
            <a:off x="4283968" y="2636912"/>
            <a:ext cx="4324953" cy="2976978"/>
          </a:xfrm>
          <a:prstGeom prst="rect">
            <a:avLst/>
          </a:prstGeom>
        </p:spPr>
      </p:pic>
      <p:sp>
        <p:nvSpPr>
          <p:cNvPr id="7" name="Textfeld 6">
            <a:extLst>
              <a:ext uri="{FF2B5EF4-FFF2-40B4-BE49-F238E27FC236}">
                <a16:creationId xmlns:a16="http://schemas.microsoft.com/office/drawing/2014/main" id="{63B2529E-B818-F173-CB6D-21394165CBCB}"/>
              </a:ext>
            </a:extLst>
          </p:cNvPr>
          <p:cNvSpPr txBox="1"/>
          <p:nvPr/>
        </p:nvSpPr>
        <p:spPr>
          <a:xfrm>
            <a:off x="647564" y="1662589"/>
            <a:ext cx="7272808" cy="461665"/>
          </a:xfrm>
          <a:prstGeom prst="rect">
            <a:avLst/>
          </a:prstGeom>
          <a:noFill/>
        </p:spPr>
        <p:txBody>
          <a:bodyPr wrap="square" rtlCol="0">
            <a:spAutoFit/>
          </a:bodyPr>
          <a:lstStyle/>
          <a:p>
            <a:r>
              <a:rPr lang="de-CH" sz="2400" dirty="0"/>
              <a:t>Möglichkeiten zur Anzeige «verletzter Spieler»</a:t>
            </a:r>
          </a:p>
        </p:txBody>
      </p:sp>
    </p:spTree>
    <p:extLst>
      <p:ext uri="{BB962C8B-B14F-4D97-AF65-F5344CB8AC3E}">
        <p14:creationId xmlns:p14="http://schemas.microsoft.com/office/powerpoint/2010/main" val="2031247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Kritische Situationen</a:t>
            </a:r>
          </a:p>
        </p:txBody>
      </p:sp>
      <p:sp>
        <p:nvSpPr>
          <p:cNvPr id="3" name="Inhaltsplatzhalter 2"/>
          <p:cNvSpPr>
            <a:spLocks noGrp="1"/>
          </p:cNvSpPr>
          <p:nvPr>
            <p:ph idx="1"/>
          </p:nvPr>
        </p:nvSpPr>
        <p:spPr>
          <a:xfrm>
            <a:off x="1115616" y="1268760"/>
            <a:ext cx="7740680" cy="4896544"/>
          </a:xfrm>
        </p:spPr>
        <p:txBody>
          <a:bodyPr vert="horz" lIns="91440" tIns="45720" rIns="91440" bIns="45720" rtlCol="0">
            <a:noAutofit/>
          </a:bodyPr>
          <a:lstStyle/>
          <a:p>
            <a:pPr marL="0" indent="0">
              <a:lnSpc>
                <a:spcPct val="114000"/>
              </a:lnSpc>
              <a:buNone/>
            </a:pPr>
            <a:r>
              <a:rPr lang="de-CH" sz="2800" b="1" dirty="0"/>
              <a:t>Team-Time-Out </a:t>
            </a:r>
            <a:r>
              <a:rPr lang="de-CH" sz="1800" b="1" dirty="0"/>
              <a:t>(</a:t>
            </a:r>
            <a:r>
              <a:rPr lang="de-CH" sz="1800" dirty="0">
                <a:solidFill>
                  <a:srgbClr val="FF0000"/>
                </a:solidFill>
              </a:rPr>
              <a:t>entfällt beim Einsatz des Buzzers</a:t>
            </a:r>
            <a:r>
              <a:rPr lang="de-CH" sz="1800" dirty="0"/>
              <a:t>)</a:t>
            </a:r>
            <a:endParaRPr lang="de-CH" sz="1800" b="1" dirty="0"/>
          </a:p>
          <a:p>
            <a:pPr>
              <a:lnSpc>
                <a:spcPct val="114000"/>
              </a:lnSpc>
              <a:buFont typeface="Wingdings" panose="05000000000000000000" pitchFamily="2" charset="2"/>
              <a:buChar char="Ø"/>
            </a:pPr>
            <a:r>
              <a:rPr lang="de-CH" sz="1800" dirty="0"/>
              <a:t>ZN oder DEL unterbrechen Spiel sofort</a:t>
            </a:r>
          </a:p>
          <a:p>
            <a:pPr>
              <a:lnSpc>
                <a:spcPct val="114000"/>
              </a:lnSpc>
              <a:buFont typeface="Wingdings" panose="05000000000000000000" pitchFamily="2" charset="2"/>
              <a:buChar char="Ø"/>
            </a:pPr>
            <a:r>
              <a:rPr lang="de-CH" sz="1800" dirty="0"/>
              <a:t>mit TTO-Karte auf beantragende Mannschaft zeigen</a:t>
            </a:r>
          </a:p>
          <a:p>
            <a:pPr marL="0" indent="0">
              <a:lnSpc>
                <a:spcPct val="114000"/>
              </a:lnSpc>
              <a:buNone/>
            </a:pPr>
            <a:endParaRPr lang="de-CH" sz="1800" dirty="0"/>
          </a:p>
          <a:p>
            <a:pPr marL="0" indent="0">
              <a:lnSpc>
                <a:spcPct val="114000"/>
              </a:lnSpc>
              <a:buNone/>
            </a:pPr>
            <a:r>
              <a:rPr lang="de-CH" sz="2800" b="1" dirty="0"/>
              <a:t>Wechselfehler</a:t>
            </a:r>
          </a:p>
          <a:p>
            <a:pPr>
              <a:lnSpc>
                <a:spcPct val="114000"/>
              </a:lnSpc>
              <a:buFont typeface="Wingdings" panose="05000000000000000000" pitchFamily="2" charset="2"/>
              <a:buChar char="Ø"/>
            </a:pPr>
            <a:r>
              <a:rPr lang="de-CH" sz="1800" dirty="0"/>
              <a:t>Spiel unterbrechen</a:t>
            </a:r>
          </a:p>
          <a:p>
            <a:pPr>
              <a:lnSpc>
                <a:spcPct val="114000"/>
              </a:lnSpc>
              <a:buFont typeface="Wingdings" panose="05000000000000000000" pitchFamily="2" charset="2"/>
              <a:buChar char="Ø"/>
            </a:pPr>
            <a:r>
              <a:rPr lang="de-CH" sz="1800" dirty="0"/>
              <a:t>SR an den ZN-Tisch winken</a:t>
            </a:r>
          </a:p>
          <a:p>
            <a:pPr marL="0" indent="0">
              <a:lnSpc>
                <a:spcPct val="114000"/>
              </a:lnSpc>
              <a:buNone/>
            </a:pPr>
            <a:r>
              <a:rPr lang="de-CH" sz="2800" b="1" dirty="0"/>
              <a:t>Freiwurf nach Ende der HZ/des Spiels</a:t>
            </a:r>
            <a:endParaRPr lang="de-CH" sz="2400" b="1" dirty="0"/>
          </a:p>
          <a:p>
            <a:pPr>
              <a:lnSpc>
                <a:spcPct val="114000"/>
              </a:lnSpc>
              <a:buFont typeface="Wingdings" panose="05000000000000000000" pitchFamily="2" charset="2"/>
              <a:buChar char="Ø"/>
            </a:pPr>
            <a:r>
              <a:rPr lang="de-CH" sz="1800" dirty="0"/>
              <a:t>nur werfende Mannschaft darf einen Spieler auswechseln</a:t>
            </a:r>
            <a:br>
              <a:rPr lang="de-CH" sz="1800" dirty="0"/>
            </a:br>
            <a:r>
              <a:rPr lang="de-CH" sz="1800" b="1" dirty="0">
                <a:solidFill>
                  <a:srgbClr val="FF0000"/>
                </a:solidFill>
              </a:rPr>
              <a:t>Ausnahme</a:t>
            </a:r>
            <a:r>
              <a:rPr lang="de-CH" sz="1800" dirty="0"/>
              <a:t>: Mannschaft in der Defensive ohne Torhüter darf einen Feldspieler gegen den Torwart auswechseln!  </a:t>
            </a:r>
          </a:p>
        </p:txBody>
      </p:sp>
    </p:spTree>
    <p:extLst>
      <p:ext uri="{BB962C8B-B14F-4D97-AF65-F5344CB8AC3E}">
        <p14:creationId xmlns:p14="http://schemas.microsoft.com/office/powerpoint/2010/main" val="714377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Kritische Situationen</a:t>
            </a:r>
          </a:p>
        </p:txBody>
      </p:sp>
      <p:sp>
        <p:nvSpPr>
          <p:cNvPr id="3" name="Inhaltsplatzhalter 2"/>
          <p:cNvSpPr>
            <a:spLocks noGrp="1"/>
          </p:cNvSpPr>
          <p:nvPr>
            <p:ph idx="1"/>
          </p:nvPr>
        </p:nvSpPr>
        <p:spPr>
          <a:xfrm>
            <a:off x="1115616" y="1600200"/>
            <a:ext cx="7740680" cy="4565104"/>
          </a:xfrm>
        </p:spPr>
        <p:txBody>
          <a:bodyPr vert="horz" lIns="91440" tIns="45720" rIns="91440" bIns="45720" rtlCol="0">
            <a:noAutofit/>
          </a:bodyPr>
          <a:lstStyle/>
          <a:p>
            <a:pPr marL="0" indent="0">
              <a:lnSpc>
                <a:spcPct val="114000"/>
              </a:lnSpc>
              <a:buNone/>
            </a:pPr>
            <a:r>
              <a:rPr lang="de-CH" b="1" dirty="0"/>
              <a:t>Diskussionen am Tisch</a:t>
            </a:r>
          </a:p>
          <a:p>
            <a:pPr>
              <a:lnSpc>
                <a:spcPct val="114000"/>
              </a:lnSpc>
              <a:buFont typeface="Wingdings" panose="05000000000000000000" pitchFamily="2" charset="2"/>
              <a:buChar char="Ø"/>
            </a:pPr>
            <a:r>
              <a:rPr lang="de-CH" sz="2000" dirty="0"/>
              <a:t>ZN/S diskutieren nur mit SR, DEL</a:t>
            </a:r>
          </a:p>
          <a:p>
            <a:pPr>
              <a:lnSpc>
                <a:spcPct val="114000"/>
              </a:lnSpc>
              <a:buFont typeface="Wingdings" panose="05000000000000000000" pitchFamily="2" charset="2"/>
              <a:buChar char="Ø"/>
            </a:pPr>
            <a:r>
              <a:rPr lang="de-CH" sz="2000" dirty="0"/>
              <a:t>keine Diskussionen mit Mannschaftsverantwortlichen und Spielern</a:t>
            </a:r>
          </a:p>
          <a:p>
            <a:pPr marL="0" indent="0">
              <a:lnSpc>
                <a:spcPct val="114000"/>
              </a:lnSpc>
              <a:buNone/>
            </a:pPr>
            <a:r>
              <a:rPr lang="de-CH" b="1" dirty="0"/>
              <a:t>Sichtbehinderung am Tisch</a:t>
            </a:r>
          </a:p>
          <a:p>
            <a:pPr>
              <a:lnSpc>
                <a:spcPct val="114000"/>
              </a:lnSpc>
              <a:buFont typeface="Wingdings" panose="05000000000000000000" pitchFamily="2" charset="2"/>
              <a:buChar char="Ø"/>
            </a:pPr>
            <a:r>
              <a:rPr lang="de-CH" sz="2000" dirty="0"/>
              <a:t>„Fehlbare“ höflich auffordern, Sichtfeld freizugeben</a:t>
            </a:r>
          </a:p>
          <a:p>
            <a:pPr>
              <a:lnSpc>
                <a:spcPct val="114000"/>
              </a:lnSpc>
              <a:buFont typeface="Wingdings" panose="05000000000000000000" pitchFamily="2" charset="2"/>
              <a:buChar char="Ø"/>
            </a:pPr>
            <a:r>
              <a:rPr lang="de-CH" sz="2000" dirty="0"/>
              <a:t>Es ist einem Offiziellen erlaubt, die Coachingzone zu verlassen, um ein TTO anzumelden. </a:t>
            </a:r>
          </a:p>
          <a:p>
            <a:pPr>
              <a:lnSpc>
                <a:spcPct val="114000"/>
              </a:lnSpc>
              <a:buFont typeface="Wingdings" panose="05000000000000000000" pitchFamily="2" charset="2"/>
              <a:buChar char="Ø"/>
            </a:pPr>
            <a:r>
              <a:rPr lang="de-CH" sz="2000" dirty="0"/>
              <a:t>Es ist </a:t>
            </a:r>
            <a:r>
              <a:rPr lang="de-CH" sz="2000" dirty="0">
                <a:solidFill>
                  <a:srgbClr val="C00000"/>
                </a:solidFill>
              </a:rPr>
              <a:t>nicht erlaubt,</a:t>
            </a:r>
            <a:r>
              <a:rPr lang="de-CH" sz="2000" dirty="0"/>
              <a:t> am Zeitnehmertisch den günstigsten Moment des TTO abzuwarten.</a:t>
            </a:r>
          </a:p>
        </p:txBody>
      </p:sp>
    </p:spTree>
    <p:extLst>
      <p:ext uri="{BB962C8B-B14F-4D97-AF65-F5344CB8AC3E}">
        <p14:creationId xmlns:p14="http://schemas.microsoft.com/office/powerpoint/2010/main" val="903472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Kritische Situationen</a:t>
            </a:r>
          </a:p>
        </p:txBody>
      </p:sp>
      <p:sp>
        <p:nvSpPr>
          <p:cNvPr id="3" name="Inhaltsplatzhalter 2"/>
          <p:cNvSpPr>
            <a:spLocks noGrp="1"/>
          </p:cNvSpPr>
          <p:nvPr>
            <p:ph idx="1"/>
          </p:nvPr>
        </p:nvSpPr>
        <p:spPr>
          <a:xfrm>
            <a:off x="1115616" y="1600200"/>
            <a:ext cx="7740680" cy="4421087"/>
          </a:xfrm>
        </p:spPr>
        <p:txBody>
          <a:bodyPr vert="horz" lIns="91440" tIns="45720" rIns="91440" bIns="45720" rtlCol="0">
            <a:noAutofit/>
          </a:bodyPr>
          <a:lstStyle/>
          <a:p>
            <a:pPr marL="0" indent="0">
              <a:lnSpc>
                <a:spcPct val="114000"/>
              </a:lnSpc>
              <a:buNone/>
            </a:pPr>
            <a:r>
              <a:rPr lang="de-CH" b="1" dirty="0"/>
              <a:t>Keine Wischer</a:t>
            </a:r>
          </a:p>
          <a:p>
            <a:pPr>
              <a:lnSpc>
                <a:spcPct val="114000"/>
              </a:lnSpc>
              <a:buFont typeface="Wingdings" panose="05000000000000000000" pitchFamily="2" charset="2"/>
              <a:buChar char="Ø"/>
            </a:pPr>
            <a:r>
              <a:rPr lang="de-CH" sz="2000" dirty="0"/>
              <a:t>Die Aufgaben des ZN/ S sind in der IHF-Regel 18 festgehalten. </a:t>
            </a:r>
            <a:br>
              <a:rPr lang="de-CH" sz="2000" dirty="0"/>
            </a:br>
            <a:r>
              <a:rPr lang="de-CH" sz="2000" dirty="0">
                <a:solidFill>
                  <a:srgbClr val="C00000"/>
                </a:solidFill>
              </a:rPr>
              <a:t>Das Wischen gehört nicht dazu!</a:t>
            </a:r>
          </a:p>
          <a:p>
            <a:pPr>
              <a:lnSpc>
                <a:spcPct val="114000"/>
              </a:lnSpc>
              <a:buFont typeface="Wingdings" panose="05000000000000000000" pitchFamily="2" charset="2"/>
              <a:buChar char="Ø"/>
            </a:pPr>
            <a:r>
              <a:rPr lang="de-CH" sz="2000" dirty="0"/>
              <a:t>Der Heimverein ist für die Organisation der Wischer verantwortlich.</a:t>
            </a:r>
          </a:p>
          <a:p>
            <a:pPr>
              <a:lnSpc>
                <a:spcPct val="114000"/>
              </a:lnSpc>
              <a:buFont typeface="Wingdings" panose="05000000000000000000" pitchFamily="2" charset="2"/>
              <a:buChar char="Ø"/>
            </a:pPr>
            <a:r>
              <a:rPr lang="de-CH" sz="2000" dirty="0"/>
              <a:t>Betritt ein zusätzlicher Spieler oder Offizieller von der Bank das Spielfeld, um zu wischen, begeht er einen Wechselfehler.</a:t>
            </a:r>
            <a:br>
              <a:rPr lang="de-CH" sz="2000" dirty="0"/>
            </a:br>
            <a:r>
              <a:rPr lang="de-CH" sz="2000" dirty="0">
                <a:sym typeface="Wingdings" panose="05000000000000000000" pitchFamily="2" charset="2"/>
              </a:rPr>
              <a:t> Bestrafung durch SR</a:t>
            </a:r>
            <a:endParaRPr lang="de-CH" sz="2000" dirty="0"/>
          </a:p>
          <a:p>
            <a:pPr>
              <a:lnSpc>
                <a:spcPct val="114000"/>
              </a:lnSpc>
              <a:buFont typeface="Wingdings" panose="05000000000000000000" pitchFamily="2" charset="2"/>
              <a:buChar char="Ø"/>
            </a:pPr>
            <a:r>
              <a:rPr lang="de-CH" sz="2000" dirty="0"/>
              <a:t>Ein Spieler, der sich auf der Spielfläche befindet, darf den Besen holen und wischen.</a:t>
            </a:r>
          </a:p>
        </p:txBody>
      </p:sp>
    </p:spTree>
    <p:extLst>
      <p:ext uri="{BB962C8B-B14F-4D97-AF65-F5344CB8AC3E}">
        <p14:creationId xmlns:p14="http://schemas.microsoft.com/office/powerpoint/2010/main" val="2471640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Kritische Situationen</a:t>
            </a:r>
          </a:p>
        </p:txBody>
      </p:sp>
      <p:sp>
        <p:nvSpPr>
          <p:cNvPr id="3" name="Inhaltsplatzhalter 2"/>
          <p:cNvSpPr>
            <a:spLocks noGrp="1"/>
          </p:cNvSpPr>
          <p:nvPr>
            <p:ph idx="1"/>
          </p:nvPr>
        </p:nvSpPr>
        <p:spPr>
          <a:xfrm>
            <a:off x="1115616" y="1600201"/>
            <a:ext cx="7740680" cy="1972816"/>
          </a:xfrm>
        </p:spPr>
        <p:txBody>
          <a:bodyPr vert="horz" lIns="91440" tIns="45720" rIns="91440" bIns="45720" rtlCol="0">
            <a:noAutofit/>
          </a:bodyPr>
          <a:lstStyle/>
          <a:p>
            <a:pPr marL="0" indent="0">
              <a:lnSpc>
                <a:spcPct val="114000"/>
              </a:lnSpc>
              <a:buNone/>
            </a:pPr>
            <a:r>
              <a:rPr lang="de-CH" b="1" dirty="0"/>
              <a:t>Ausfall der Matchuhr</a:t>
            </a:r>
          </a:p>
          <a:p>
            <a:pPr>
              <a:lnSpc>
                <a:spcPct val="114000"/>
              </a:lnSpc>
              <a:buFont typeface="Wingdings" panose="05000000000000000000" pitchFamily="2" charset="2"/>
              <a:buChar char="Ø"/>
            </a:pPr>
            <a:r>
              <a:rPr lang="de-CH" sz="2000" dirty="0"/>
              <a:t>Spiel ist durch ZN/S/DEL sofort zu unterbrechen</a:t>
            </a:r>
          </a:p>
          <a:p>
            <a:pPr>
              <a:lnSpc>
                <a:spcPct val="114000"/>
              </a:lnSpc>
              <a:buFont typeface="Wingdings" panose="05000000000000000000" pitchFamily="2" charset="2"/>
              <a:buChar char="Ø"/>
            </a:pPr>
            <a:r>
              <a:rPr lang="de-CH" sz="2000" dirty="0"/>
              <a:t>DEL/SR/ZN/S legen den Ausfallzeitpunkt fest und definieren die weitere Zeitmessung</a:t>
            </a:r>
          </a:p>
        </p:txBody>
      </p:sp>
    </p:spTree>
    <p:extLst>
      <p:ext uri="{BB962C8B-B14F-4D97-AF65-F5344CB8AC3E}">
        <p14:creationId xmlns:p14="http://schemas.microsoft.com/office/powerpoint/2010/main" val="3487189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274638"/>
            <a:ext cx="6336704" cy="1143000"/>
          </a:xfrm>
        </p:spPr>
        <p:txBody>
          <a:bodyPr/>
          <a:lstStyle/>
          <a:p>
            <a:r>
              <a:rPr lang="de-CH" dirty="0"/>
              <a:t>Arbeit nach dem Spiel</a:t>
            </a:r>
          </a:p>
        </p:txBody>
      </p:sp>
      <p:sp>
        <p:nvSpPr>
          <p:cNvPr id="3" name="Inhaltsplatzhalter 2"/>
          <p:cNvSpPr>
            <a:spLocks noGrp="1"/>
          </p:cNvSpPr>
          <p:nvPr>
            <p:ph idx="1"/>
          </p:nvPr>
        </p:nvSpPr>
        <p:spPr>
          <a:xfrm>
            <a:off x="755576" y="1196752"/>
            <a:ext cx="8100720" cy="4968552"/>
          </a:xfrm>
        </p:spPr>
        <p:txBody>
          <a:bodyPr vert="horz" lIns="91440" tIns="45720" rIns="91440" bIns="45720" rtlCol="0">
            <a:noAutofit/>
          </a:bodyPr>
          <a:lstStyle/>
          <a:p>
            <a:pPr marL="0" indent="0">
              <a:lnSpc>
                <a:spcPct val="114000"/>
              </a:lnSpc>
              <a:buNone/>
            </a:pPr>
            <a:r>
              <a:rPr lang="de-CH" sz="2000" b="1" dirty="0"/>
              <a:t>S</a:t>
            </a:r>
          </a:p>
          <a:p>
            <a:pPr>
              <a:lnSpc>
                <a:spcPct val="114000"/>
              </a:lnSpc>
              <a:buFont typeface="Wingdings" panose="05000000000000000000" pitchFamily="2" charset="2"/>
              <a:buChar char="Ø"/>
            </a:pPr>
            <a:r>
              <a:rPr lang="de-CH" sz="2000" dirty="0"/>
              <a:t>überträgt alle Daten auf die offiziellen Spielberichte (</a:t>
            </a:r>
            <a:r>
              <a:rPr lang="de-CH" sz="2000" dirty="0">
                <a:solidFill>
                  <a:srgbClr val="FF0000"/>
                </a:solidFill>
              </a:rPr>
              <a:t>entfällt beim Einsatz des Live-Tickers</a:t>
            </a:r>
            <a:r>
              <a:rPr lang="de-CH" sz="2000" dirty="0"/>
              <a:t>)	</a:t>
            </a:r>
          </a:p>
          <a:p>
            <a:pPr>
              <a:lnSpc>
                <a:spcPct val="114000"/>
              </a:lnSpc>
              <a:buFont typeface="Wingdings" panose="05000000000000000000" pitchFamily="2" charset="2"/>
              <a:buChar char="Ø"/>
            </a:pPr>
            <a:r>
              <a:rPr lang="de-CH" sz="2000" dirty="0"/>
              <a:t>kontrolliert, ob Total geworfener Tore nach Spielern mit dem Schlussresultat übereinstimmt</a:t>
            </a:r>
          </a:p>
          <a:p>
            <a:pPr>
              <a:lnSpc>
                <a:spcPct val="114000"/>
              </a:lnSpc>
              <a:buFont typeface="Wingdings" panose="05000000000000000000" pitchFamily="2" charset="2"/>
              <a:buChar char="Ø"/>
            </a:pPr>
            <a:r>
              <a:rPr lang="de-CH" sz="2000" dirty="0"/>
              <a:t>bewahrt Sudelblatt während einer Woche auf wegen eventueller Rückfragen</a:t>
            </a:r>
          </a:p>
          <a:p>
            <a:pPr>
              <a:lnSpc>
                <a:spcPct val="114000"/>
              </a:lnSpc>
              <a:buFont typeface="Wingdings" panose="05000000000000000000" pitchFamily="2" charset="2"/>
              <a:buChar char="Ø"/>
            </a:pPr>
            <a:r>
              <a:rPr lang="de-CH" sz="2000" dirty="0"/>
              <a:t>kontrolliert das Blatt auf Vollständigkeit</a:t>
            </a:r>
          </a:p>
          <a:p>
            <a:pPr>
              <a:lnSpc>
                <a:spcPct val="114000"/>
              </a:lnSpc>
              <a:buFont typeface="Wingdings" panose="05000000000000000000" pitchFamily="2" charset="2"/>
              <a:buChar char="Ø"/>
            </a:pPr>
            <a:r>
              <a:rPr lang="de-DE" sz="2000" b="0" i="0" u="none" strike="noStrike" baseline="0" dirty="0">
                <a:solidFill>
                  <a:srgbClr val="000000"/>
                </a:solidFill>
                <a:latin typeface="Arial" panose="020B0604020202020204" pitchFamily="34" charset="0"/>
              </a:rPr>
              <a:t>WR Art.20.1 </a:t>
            </a:r>
            <a:br>
              <a:rPr lang="de-DE" sz="2000" b="0" i="0" u="none" strike="noStrike" baseline="0" dirty="0">
                <a:solidFill>
                  <a:srgbClr val="000000"/>
                </a:solidFill>
                <a:latin typeface="Arial" panose="020B0604020202020204" pitchFamily="34" charset="0"/>
              </a:rPr>
            </a:br>
            <a:r>
              <a:rPr lang="de-DE" sz="2000" b="0" i="0" u="none" strike="noStrike" baseline="0" dirty="0">
                <a:solidFill>
                  <a:srgbClr val="000000"/>
                </a:solidFill>
                <a:latin typeface="Arial" panose="020B0604020202020204" pitchFamily="34" charset="0"/>
              </a:rPr>
              <a:t>Alle Spielberichte eines Spieltages werden durch den Zeitnehmer des letzten Spiels bis spätestens am nächsten Tag an den SHV </a:t>
            </a:r>
            <a:r>
              <a:rPr lang="de-DE" sz="2000" b="0" i="0" u="sng" strike="noStrike" baseline="0" dirty="0">
                <a:solidFill>
                  <a:srgbClr val="000000"/>
                </a:solidFill>
                <a:latin typeface="Arial" panose="020B0604020202020204" pitchFamily="34" charset="0"/>
              </a:rPr>
              <a:t>elektronisch</a:t>
            </a:r>
            <a:r>
              <a:rPr lang="de-DE" sz="2000" b="0" i="0" u="none" strike="noStrike" baseline="0" dirty="0">
                <a:solidFill>
                  <a:srgbClr val="000000"/>
                </a:solidFill>
                <a:latin typeface="Arial" panose="020B0604020202020204" pitchFamily="34" charset="0"/>
              </a:rPr>
              <a:t> übermittelt (matchreport@handball.ch). 	</a:t>
            </a:r>
            <a:br>
              <a:rPr lang="de-CH" sz="2000" dirty="0"/>
            </a:br>
            <a:endParaRPr lang="de-CH" sz="2000" dirty="0"/>
          </a:p>
          <a:p>
            <a:pPr marL="0" indent="0">
              <a:lnSpc>
                <a:spcPct val="114000"/>
              </a:lnSpc>
              <a:buNone/>
            </a:pPr>
            <a:endParaRPr lang="de-CH" sz="2000" dirty="0"/>
          </a:p>
        </p:txBody>
      </p:sp>
    </p:spTree>
    <p:extLst>
      <p:ext uri="{BB962C8B-B14F-4D97-AF65-F5344CB8AC3E}">
        <p14:creationId xmlns:p14="http://schemas.microsoft.com/office/powerpoint/2010/main" val="1593901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107504" y="392273"/>
            <a:ext cx="9036496" cy="6205079"/>
          </a:xfrm>
          <a:prstGeom prst="rect">
            <a:avLst/>
          </a:prstGeom>
        </p:spPr>
      </p:pic>
    </p:spTree>
    <p:extLst>
      <p:ext uri="{BB962C8B-B14F-4D97-AF65-F5344CB8AC3E}">
        <p14:creationId xmlns:p14="http://schemas.microsoft.com/office/powerpoint/2010/main" val="1101218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Strafen</a:t>
            </a:r>
          </a:p>
        </p:txBody>
      </p:sp>
      <p:sp>
        <p:nvSpPr>
          <p:cNvPr id="3" name="Inhaltsplatzhalter 2"/>
          <p:cNvSpPr>
            <a:spLocks noGrp="1"/>
          </p:cNvSpPr>
          <p:nvPr>
            <p:ph idx="1"/>
          </p:nvPr>
        </p:nvSpPr>
        <p:spPr>
          <a:xfrm>
            <a:off x="1115616" y="1196752"/>
            <a:ext cx="7740680" cy="4752527"/>
          </a:xfrm>
        </p:spPr>
        <p:txBody>
          <a:bodyPr vert="horz" lIns="91440" tIns="45720" rIns="91440" bIns="45720" rtlCol="0">
            <a:noAutofit/>
          </a:bodyPr>
          <a:lstStyle/>
          <a:p>
            <a:pPr marL="0" indent="0">
              <a:lnSpc>
                <a:spcPct val="114000"/>
              </a:lnSpc>
              <a:buNone/>
            </a:pPr>
            <a:r>
              <a:rPr lang="de-CH" b="1" dirty="0"/>
              <a:t>Verwarnung</a:t>
            </a:r>
          </a:p>
          <a:p>
            <a:pPr>
              <a:lnSpc>
                <a:spcPct val="114000"/>
              </a:lnSpc>
              <a:buFont typeface="Wingdings" panose="05000000000000000000" pitchFamily="2" charset="2"/>
              <a:buChar char="Ø"/>
            </a:pPr>
            <a:r>
              <a:rPr lang="de-CH" sz="2000" dirty="0"/>
              <a:t>Time-Out nicht zwingend.</a:t>
            </a:r>
          </a:p>
          <a:p>
            <a:pPr>
              <a:lnSpc>
                <a:spcPct val="114000"/>
              </a:lnSpc>
              <a:buFont typeface="Wingdings" panose="05000000000000000000" pitchFamily="2" charset="2"/>
              <a:buChar char="Ø"/>
            </a:pPr>
            <a:r>
              <a:rPr lang="de-CH" sz="2000" dirty="0"/>
              <a:t>Sekretär notiert Verwarnung im Matchprotokoll mit Zeitangabe </a:t>
            </a:r>
            <a:br>
              <a:rPr lang="de-CH" sz="2000" dirty="0"/>
            </a:br>
            <a:r>
              <a:rPr lang="de-CH" sz="2000" dirty="0"/>
              <a:t>in ganzen Minuten (z.B. 6’, kein „X“)</a:t>
            </a:r>
          </a:p>
          <a:p>
            <a:pPr>
              <a:lnSpc>
                <a:spcPct val="114000"/>
              </a:lnSpc>
              <a:buFont typeface="Wingdings" panose="05000000000000000000" pitchFamily="2" charset="2"/>
              <a:buChar char="Ø"/>
            </a:pPr>
            <a:r>
              <a:rPr lang="de-CH" sz="2000" dirty="0"/>
              <a:t>Höchstens eine Verwarnung pro Spieler. Folgende Strafe muss mindestens eine Hinausstellung sein.</a:t>
            </a:r>
          </a:p>
          <a:p>
            <a:pPr>
              <a:lnSpc>
                <a:spcPct val="114000"/>
              </a:lnSpc>
              <a:buFont typeface="Wingdings" panose="05000000000000000000" pitchFamily="2" charset="2"/>
              <a:buChar char="Ø"/>
            </a:pPr>
            <a:r>
              <a:rPr lang="de-CH" sz="2000" dirty="0"/>
              <a:t>Maximal 3 Verwarnungen pro Mannschaft für Spieler (+1 für Offizielle)</a:t>
            </a:r>
          </a:p>
          <a:p>
            <a:pPr>
              <a:lnSpc>
                <a:spcPct val="114000"/>
              </a:lnSpc>
              <a:buFont typeface="Wingdings" panose="05000000000000000000" pitchFamily="2" charset="2"/>
              <a:buChar char="Ø"/>
            </a:pPr>
            <a:r>
              <a:rPr lang="de-CH" sz="2000" dirty="0"/>
              <a:t>ZN/S machen SR und/oder DEL aufmerksam</a:t>
            </a:r>
            <a:br>
              <a:rPr lang="de-CH" sz="2000" dirty="0"/>
            </a:br>
            <a:r>
              <a:rPr lang="de-CH" sz="2000" dirty="0"/>
              <a:t>- auf zweite Verwarnung eines Spielers.</a:t>
            </a:r>
            <a:br>
              <a:rPr lang="de-CH" sz="2000" dirty="0"/>
            </a:br>
            <a:r>
              <a:rPr lang="de-CH" sz="2000" dirty="0"/>
              <a:t>- auf 4. Verwarnung gegen Spieler der gleichen Mannschaft.</a:t>
            </a:r>
            <a:br>
              <a:rPr lang="de-CH" sz="2000" dirty="0"/>
            </a:br>
            <a:r>
              <a:rPr lang="de-CH" sz="2000" dirty="0"/>
              <a:t>- auf 2. Verwarnung gegen Offizielle der gleichen Mannschaft.</a:t>
            </a:r>
          </a:p>
        </p:txBody>
      </p:sp>
    </p:spTree>
    <p:extLst>
      <p:ext uri="{BB962C8B-B14F-4D97-AF65-F5344CB8AC3E}">
        <p14:creationId xmlns:p14="http://schemas.microsoft.com/office/powerpoint/2010/main" val="5326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Strafen</a:t>
            </a:r>
          </a:p>
        </p:txBody>
      </p:sp>
      <p:sp>
        <p:nvSpPr>
          <p:cNvPr id="3" name="Inhaltsplatzhalter 2"/>
          <p:cNvSpPr>
            <a:spLocks noGrp="1"/>
          </p:cNvSpPr>
          <p:nvPr>
            <p:ph idx="1"/>
          </p:nvPr>
        </p:nvSpPr>
        <p:spPr>
          <a:xfrm>
            <a:off x="1115616" y="1600201"/>
            <a:ext cx="7740680" cy="4277071"/>
          </a:xfrm>
        </p:spPr>
        <p:txBody>
          <a:bodyPr vert="horz" lIns="91440" tIns="45720" rIns="91440" bIns="45720" rtlCol="0">
            <a:noAutofit/>
          </a:bodyPr>
          <a:lstStyle/>
          <a:p>
            <a:pPr marL="0" indent="0">
              <a:lnSpc>
                <a:spcPct val="114000"/>
              </a:lnSpc>
              <a:buNone/>
            </a:pPr>
            <a:r>
              <a:rPr lang="de-CH" b="1" dirty="0"/>
              <a:t>Hinausstellung (Zeitstrafe)</a:t>
            </a:r>
          </a:p>
          <a:p>
            <a:pPr>
              <a:lnSpc>
                <a:spcPct val="114000"/>
              </a:lnSpc>
              <a:buFont typeface="Wingdings" panose="05000000000000000000" pitchFamily="2" charset="2"/>
              <a:buChar char="Ø"/>
            </a:pPr>
            <a:r>
              <a:rPr lang="de-CH" sz="2000" dirty="0"/>
              <a:t>Time-Out zwingend.</a:t>
            </a:r>
          </a:p>
          <a:p>
            <a:pPr>
              <a:lnSpc>
                <a:spcPct val="114000"/>
              </a:lnSpc>
              <a:buFont typeface="Wingdings" panose="05000000000000000000" pitchFamily="2" charset="2"/>
              <a:buChar char="Ø"/>
            </a:pPr>
            <a:r>
              <a:rPr lang="de-CH" sz="2000" dirty="0"/>
              <a:t>Sekretär notiert Strafe in Minuten und Sekunden (z.B. 13:27, kein „X“) beim fehlbaren Spieler oder Offiziellen.</a:t>
            </a:r>
          </a:p>
          <a:p>
            <a:pPr>
              <a:lnSpc>
                <a:spcPct val="114000"/>
              </a:lnSpc>
              <a:buFont typeface="Wingdings" panose="05000000000000000000" pitchFamily="2" charset="2"/>
              <a:buChar char="Ø"/>
            </a:pPr>
            <a:r>
              <a:rPr lang="de-CH" sz="2000" dirty="0"/>
              <a:t>Bei einer 4-Minuten-Strafe notiert Sekretär zwei 2-Minuten-Strafen mit der gleichen Anfangszeit. (Liveticker Button 2+2 klicken)</a:t>
            </a:r>
          </a:p>
          <a:p>
            <a:pPr>
              <a:lnSpc>
                <a:spcPct val="114000"/>
              </a:lnSpc>
              <a:buFont typeface="Wingdings" panose="05000000000000000000" pitchFamily="2" charset="2"/>
              <a:buChar char="Ø"/>
            </a:pPr>
            <a:r>
              <a:rPr lang="de-CH" sz="2000" dirty="0"/>
              <a:t>ZN/S machen SR/DEL auf die 3. Zeitstrafe eines Spielers aufmerksam.</a:t>
            </a:r>
          </a:p>
        </p:txBody>
      </p:sp>
    </p:spTree>
    <p:extLst>
      <p:ext uri="{BB962C8B-B14F-4D97-AF65-F5344CB8AC3E}">
        <p14:creationId xmlns:p14="http://schemas.microsoft.com/office/powerpoint/2010/main" val="3060149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Strafen</a:t>
            </a:r>
          </a:p>
        </p:txBody>
      </p:sp>
      <p:sp>
        <p:nvSpPr>
          <p:cNvPr id="3" name="Inhaltsplatzhalter 2"/>
          <p:cNvSpPr>
            <a:spLocks noGrp="1"/>
          </p:cNvSpPr>
          <p:nvPr>
            <p:ph idx="1"/>
          </p:nvPr>
        </p:nvSpPr>
        <p:spPr>
          <a:xfrm>
            <a:off x="1115616" y="1600200"/>
            <a:ext cx="7740680" cy="4781128"/>
          </a:xfrm>
        </p:spPr>
        <p:txBody>
          <a:bodyPr vert="horz" lIns="91440" tIns="45720" rIns="91440" bIns="45720" rtlCol="0">
            <a:noAutofit/>
          </a:bodyPr>
          <a:lstStyle/>
          <a:p>
            <a:pPr marL="0" indent="0">
              <a:lnSpc>
                <a:spcPct val="114000"/>
              </a:lnSpc>
              <a:buNone/>
            </a:pPr>
            <a:r>
              <a:rPr lang="de-CH" b="1" dirty="0"/>
              <a:t>Wechselfehler</a:t>
            </a:r>
          </a:p>
          <a:p>
            <a:pPr>
              <a:lnSpc>
                <a:spcPct val="114000"/>
              </a:lnSpc>
              <a:buFont typeface="Wingdings" panose="05000000000000000000" pitchFamily="2" charset="2"/>
              <a:buChar char="Ø"/>
            </a:pPr>
            <a:r>
              <a:rPr lang="de-CH" sz="2000" dirty="0"/>
              <a:t>Bei Wechselfehler ist das Spiel </a:t>
            </a:r>
            <a:r>
              <a:rPr lang="de-CH" sz="2000" dirty="0">
                <a:solidFill>
                  <a:srgbClr val="FF0000"/>
                </a:solidFill>
              </a:rPr>
              <a:t>sofort</a:t>
            </a:r>
            <a:r>
              <a:rPr lang="de-CH" sz="2000" dirty="0"/>
              <a:t> zu unterbrechen!</a:t>
            </a:r>
          </a:p>
          <a:p>
            <a:pPr>
              <a:lnSpc>
                <a:spcPct val="114000"/>
              </a:lnSpc>
              <a:buFont typeface="Wingdings" panose="05000000000000000000" pitchFamily="2" charset="2"/>
              <a:buChar char="Ø"/>
            </a:pPr>
            <a:r>
              <a:rPr lang="de-CH" sz="2000" dirty="0"/>
              <a:t>Wechselfehler sind mit einer Hinausstellung zu ahnden.</a:t>
            </a:r>
          </a:p>
          <a:p>
            <a:pPr>
              <a:lnSpc>
                <a:spcPct val="114000"/>
              </a:lnSpc>
              <a:buFont typeface="Wingdings" panose="05000000000000000000" pitchFamily="2" charset="2"/>
              <a:buChar char="Ø"/>
            </a:pPr>
            <a:r>
              <a:rPr lang="de-CH" sz="2000" dirty="0"/>
              <a:t>Mehrere Spieler einer Mannschaft begehen gleichzeitig einen Wechselfehler: Nur der erste Spieler, der diese Regelwidrigkeit begeht, wird bestraft.</a:t>
            </a:r>
          </a:p>
          <a:p>
            <a:pPr>
              <a:lnSpc>
                <a:spcPct val="114000"/>
              </a:lnSpc>
              <a:buFont typeface="Wingdings" panose="05000000000000000000" pitchFamily="2" charset="2"/>
              <a:buChar char="Ø"/>
            </a:pPr>
            <a:r>
              <a:rPr lang="de-CH" sz="2000" dirty="0"/>
              <a:t>Betritt ein zusätzlicher Spieler die Spielfläche ohne Auswechslung oder greift ein Spieler unberechtigt vom Auswechselraum aus in das Spielgeschehen ein, erhält dieser eine Hinausstellung. </a:t>
            </a:r>
            <a:r>
              <a:rPr lang="de-CH" sz="2000" dirty="0">
                <a:sym typeface="Wingdings" panose="05000000000000000000" pitchFamily="2" charset="2"/>
              </a:rPr>
              <a:t> </a:t>
            </a:r>
            <a:r>
              <a:rPr lang="de-CH" sz="2000" dirty="0"/>
              <a:t>Die Mannschaft wird um einen Spieler auf der Spielfläche reduziert (Regel 4:6)</a:t>
            </a:r>
          </a:p>
        </p:txBody>
      </p:sp>
    </p:spTree>
    <p:extLst>
      <p:ext uri="{BB962C8B-B14F-4D97-AF65-F5344CB8AC3E}">
        <p14:creationId xmlns:p14="http://schemas.microsoft.com/office/powerpoint/2010/main" val="199598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Zeitnehmerstruktur</a:t>
            </a:r>
          </a:p>
        </p:txBody>
      </p:sp>
      <p:sp>
        <p:nvSpPr>
          <p:cNvPr id="10" name="Rectangle 26">
            <a:extLst>
              <a:ext uri="{FF2B5EF4-FFF2-40B4-BE49-F238E27FC236}">
                <a16:creationId xmlns:a16="http://schemas.microsoft.com/office/drawing/2014/main" id="{FC198C54-9D2C-4BFA-ACE3-1E9DC4F7D856}"/>
              </a:ext>
            </a:extLst>
          </p:cNvPr>
          <p:cNvSpPr>
            <a:spLocks noChangeArrowheads="1"/>
          </p:cNvSpPr>
          <p:nvPr/>
        </p:nvSpPr>
        <p:spPr bwMode="auto">
          <a:xfrm>
            <a:off x="521700" y="3534523"/>
            <a:ext cx="3374026" cy="2198733"/>
          </a:xfrm>
          <a:prstGeom prst="rect">
            <a:avLst/>
          </a:prstGeom>
          <a:solidFill>
            <a:srgbClr val="FFC000"/>
          </a:solidFill>
          <a:ln w="38100">
            <a:solidFill>
              <a:srgbClr val="FF0000"/>
            </a:solidFill>
            <a:miter lim="800000"/>
            <a:headEnd/>
            <a:tailEnd/>
          </a:ln>
          <a:effectLst/>
        </p:spPr>
        <p:txBody>
          <a:bodyPr wrap="none" anchor="ctr"/>
          <a:lstStyle/>
          <a:p>
            <a:pPr algn="ctr"/>
            <a:r>
              <a:rPr lang="de-CH" altLang="de-DE" sz="2000" dirty="0"/>
              <a:t>Grundkurs</a:t>
            </a:r>
          </a:p>
          <a:p>
            <a:pPr algn="ctr"/>
            <a:r>
              <a:rPr lang="de-CH" altLang="de-DE" sz="2000" dirty="0"/>
              <a:t>Zeitnehmer</a:t>
            </a:r>
          </a:p>
          <a:p>
            <a:pPr algn="ctr"/>
            <a:r>
              <a:rPr lang="de-CH" altLang="de-DE" sz="2000" dirty="0"/>
              <a:t>Ausbildung durch </a:t>
            </a:r>
          </a:p>
          <a:p>
            <a:pPr algn="ctr"/>
            <a:r>
              <a:rPr lang="de-CH" altLang="de-DE" sz="2000" dirty="0"/>
              <a:t>vereinseigenen</a:t>
            </a:r>
          </a:p>
          <a:p>
            <a:pPr algn="ctr"/>
            <a:r>
              <a:rPr lang="de-CH" altLang="de-DE" sz="2000" dirty="0"/>
              <a:t>Zeitnehmerverantwortlichen</a:t>
            </a:r>
            <a:endParaRPr lang="de-DE" altLang="de-DE" sz="2000" dirty="0"/>
          </a:p>
        </p:txBody>
      </p:sp>
      <p:sp>
        <p:nvSpPr>
          <p:cNvPr id="11" name="Rectangle 26">
            <a:extLst>
              <a:ext uri="{FF2B5EF4-FFF2-40B4-BE49-F238E27FC236}">
                <a16:creationId xmlns:a16="http://schemas.microsoft.com/office/drawing/2014/main" id="{E86A2D95-4279-4E55-9B27-9DBF89007B87}"/>
              </a:ext>
            </a:extLst>
          </p:cNvPr>
          <p:cNvSpPr>
            <a:spLocks noChangeArrowheads="1"/>
          </p:cNvSpPr>
          <p:nvPr/>
        </p:nvSpPr>
        <p:spPr bwMode="auto">
          <a:xfrm>
            <a:off x="521700" y="958799"/>
            <a:ext cx="3374026" cy="1767549"/>
          </a:xfrm>
          <a:prstGeom prst="rect">
            <a:avLst/>
          </a:prstGeom>
          <a:solidFill>
            <a:srgbClr val="FFC000"/>
          </a:solidFill>
          <a:ln w="38100">
            <a:solidFill>
              <a:srgbClr val="DC0000"/>
            </a:solidFill>
            <a:miter lim="800000"/>
            <a:headEnd/>
            <a:tailEnd/>
          </a:ln>
          <a:effectLst/>
        </p:spPr>
        <p:txBody>
          <a:bodyPr wrap="none" anchor="ctr"/>
          <a:lstStyle/>
          <a:p>
            <a:pPr algn="ctr"/>
            <a:r>
              <a:rPr lang="de-CH" altLang="de-DE" sz="2000" dirty="0"/>
              <a:t>Live-Ticker-Zeitnehmer</a:t>
            </a:r>
          </a:p>
          <a:p>
            <a:pPr algn="ctr"/>
            <a:r>
              <a:rPr lang="de-CH" altLang="de-DE" sz="2000" dirty="0"/>
              <a:t>Ausbildung SHV</a:t>
            </a:r>
            <a:endParaRPr lang="de-DE" altLang="de-DE" sz="2000" dirty="0"/>
          </a:p>
        </p:txBody>
      </p:sp>
      <p:sp>
        <p:nvSpPr>
          <p:cNvPr id="12" name="Rectangle 26">
            <a:extLst>
              <a:ext uri="{FF2B5EF4-FFF2-40B4-BE49-F238E27FC236}">
                <a16:creationId xmlns:a16="http://schemas.microsoft.com/office/drawing/2014/main" id="{86B26632-14C0-4B90-BC66-DD27272DA5DF}"/>
              </a:ext>
            </a:extLst>
          </p:cNvPr>
          <p:cNvSpPr>
            <a:spLocks noChangeArrowheads="1"/>
          </p:cNvSpPr>
          <p:nvPr/>
        </p:nvSpPr>
        <p:spPr bwMode="auto">
          <a:xfrm>
            <a:off x="5004048" y="4614294"/>
            <a:ext cx="2440578" cy="1081915"/>
          </a:xfrm>
          <a:prstGeom prst="rect">
            <a:avLst/>
          </a:prstGeom>
          <a:noFill/>
          <a:ln w="9525">
            <a:solidFill>
              <a:srgbClr val="DC0000"/>
            </a:solidFill>
            <a:miter lim="800000"/>
            <a:headEnd/>
            <a:tailEnd/>
          </a:ln>
          <a:effectLst/>
        </p:spPr>
        <p:txBody>
          <a:bodyPr wrap="none" anchor="ctr"/>
          <a:lstStyle/>
          <a:p>
            <a:pPr algn="ctr"/>
            <a:r>
              <a:rPr lang="de-CH" altLang="de-DE" sz="2000" dirty="0"/>
              <a:t>Alle übrigen Spiele</a:t>
            </a:r>
          </a:p>
        </p:txBody>
      </p:sp>
      <p:sp>
        <p:nvSpPr>
          <p:cNvPr id="14" name="Rectangle 26">
            <a:extLst>
              <a:ext uri="{FF2B5EF4-FFF2-40B4-BE49-F238E27FC236}">
                <a16:creationId xmlns:a16="http://schemas.microsoft.com/office/drawing/2014/main" id="{EEFF1A4E-D38B-4BE6-A31C-6A094BD1BC89}"/>
              </a:ext>
            </a:extLst>
          </p:cNvPr>
          <p:cNvSpPr>
            <a:spLocks noChangeArrowheads="1"/>
          </p:cNvSpPr>
          <p:nvPr/>
        </p:nvSpPr>
        <p:spPr bwMode="auto">
          <a:xfrm>
            <a:off x="5004048" y="3534523"/>
            <a:ext cx="2440576" cy="1079771"/>
          </a:xfrm>
          <a:prstGeom prst="rect">
            <a:avLst/>
          </a:prstGeom>
          <a:noFill/>
          <a:ln w="9525">
            <a:solidFill>
              <a:srgbClr val="DC0000"/>
            </a:solidFill>
            <a:miter lim="800000"/>
            <a:headEnd/>
            <a:tailEnd/>
          </a:ln>
          <a:effectLst/>
        </p:spPr>
        <p:txBody>
          <a:bodyPr wrap="none" anchor="ctr"/>
          <a:lstStyle/>
          <a:p>
            <a:pPr algn="ctr"/>
            <a:r>
              <a:rPr lang="de-CH" altLang="de-DE" sz="2000" dirty="0"/>
              <a:t>Interspiele</a:t>
            </a:r>
          </a:p>
        </p:txBody>
      </p:sp>
      <p:sp>
        <p:nvSpPr>
          <p:cNvPr id="19" name="Pfeil nach rechts 19">
            <a:extLst>
              <a:ext uri="{FF2B5EF4-FFF2-40B4-BE49-F238E27FC236}">
                <a16:creationId xmlns:a16="http://schemas.microsoft.com/office/drawing/2014/main" id="{2DB92C5D-7C7D-4D33-890B-87C3EACAC9D9}"/>
              </a:ext>
            </a:extLst>
          </p:cNvPr>
          <p:cNvSpPr/>
          <p:nvPr/>
        </p:nvSpPr>
        <p:spPr>
          <a:xfrm rot="16200000">
            <a:off x="1817225" y="2931099"/>
            <a:ext cx="782984" cy="423863"/>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dirty="0"/>
          </a:p>
        </p:txBody>
      </p:sp>
      <p:sp>
        <p:nvSpPr>
          <p:cNvPr id="21" name="Pfeil: nach rechts 20">
            <a:extLst>
              <a:ext uri="{FF2B5EF4-FFF2-40B4-BE49-F238E27FC236}">
                <a16:creationId xmlns:a16="http://schemas.microsoft.com/office/drawing/2014/main" id="{6EE37C10-A199-4354-B02B-67A2F6876A01}"/>
              </a:ext>
            </a:extLst>
          </p:cNvPr>
          <p:cNvSpPr/>
          <p:nvPr/>
        </p:nvSpPr>
        <p:spPr>
          <a:xfrm>
            <a:off x="3895726" y="1636295"/>
            <a:ext cx="1108322" cy="45853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Pfeil: nach rechts 21">
            <a:extLst>
              <a:ext uri="{FF2B5EF4-FFF2-40B4-BE49-F238E27FC236}">
                <a16:creationId xmlns:a16="http://schemas.microsoft.com/office/drawing/2014/main" id="{A571A1BA-A19B-4ED4-8435-4AAE13653977}"/>
              </a:ext>
            </a:extLst>
          </p:cNvPr>
          <p:cNvSpPr/>
          <p:nvPr/>
        </p:nvSpPr>
        <p:spPr>
          <a:xfrm>
            <a:off x="3895726" y="4379434"/>
            <a:ext cx="1108322" cy="45853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Rectangle 26">
            <a:extLst>
              <a:ext uri="{FF2B5EF4-FFF2-40B4-BE49-F238E27FC236}">
                <a16:creationId xmlns:a16="http://schemas.microsoft.com/office/drawing/2014/main" id="{8A59EC1E-E96D-DB34-6B2F-0E11ECF1B48D}"/>
              </a:ext>
            </a:extLst>
          </p:cNvPr>
          <p:cNvSpPr>
            <a:spLocks noChangeArrowheads="1"/>
          </p:cNvSpPr>
          <p:nvPr/>
        </p:nvSpPr>
        <p:spPr bwMode="auto">
          <a:xfrm>
            <a:off x="5004048" y="747943"/>
            <a:ext cx="3867783" cy="2249009"/>
          </a:xfrm>
          <a:prstGeom prst="rect">
            <a:avLst/>
          </a:prstGeom>
          <a:noFill/>
          <a:ln w="9525">
            <a:solidFill>
              <a:srgbClr val="FF0000"/>
            </a:solidFill>
            <a:miter lim="800000"/>
            <a:headEnd/>
            <a:tailEnd/>
          </a:ln>
          <a:effectLst/>
        </p:spPr>
        <p:txBody>
          <a:bodyPr wrap="none" anchor="ctr"/>
          <a:lstStyle/>
          <a:p>
            <a:r>
              <a:rPr lang="de-CH" altLang="de-DE" sz="2000" dirty="0"/>
              <a:t>SHL (QHL, MNLB)</a:t>
            </a:r>
          </a:p>
          <a:p>
            <a:r>
              <a:rPr lang="de-CH" altLang="de-DE" sz="2000" dirty="0"/>
              <a:t>SPL (SPL1, SPL2)</a:t>
            </a:r>
          </a:p>
          <a:p>
            <a:r>
              <a:rPr lang="de-CH" altLang="de-DE" sz="2000" dirty="0"/>
              <a:t>M1 </a:t>
            </a:r>
            <a:br>
              <a:rPr lang="de-CH" altLang="de-DE" sz="2000" dirty="0"/>
            </a:br>
            <a:r>
              <a:rPr lang="de-CH" altLang="de-DE" sz="2000" dirty="0"/>
              <a:t>Elitespiele</a:t>
            </a:r>
            <a:br>
              <a:rPr lang="de-CH" altLang="de-DE" sz="2000" dirty="0"/>
            </a:br>
            <a:r>
              <a:rPr lang="de-DE" sz="2000" dirty="0"/>
              <a:t>Elite/Inter Auf-/Abstiegs-Kategorien</a:t>
            </a:r>
            <a:endParaRPr lang="de-CH" altLang="de-DE" sz="2000" dirty="0"/>
          </a:p>
          <a:p>
            <a:r>
              <a:rPr lang="de-CH" altLang="de-DE" sz="2000" dirty="0"/>
              <a:t>F1 </a:t>
            </a:r>
          </a:p>
          <a:p>
            <a:r>
              <a:rPr lang="de-CH" altLang="de-DE" sz="2000" dirty="0"/>
              <a:t>M2</a:t>
            </a:r>
          </a:p>
        </p:txBody>
      </p:sp>
    </p:spTree>
    <p:extLst>
      <p:ext uri="{BB962C8B-B14F-4D97-AF65-F5344CB8AC3E}">
        <p14:creationId xmlns:p14="http://schemas.microsoft.com/office/powerpoint/2010/main" val="1095405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Strafen</a:t>
            </a:r>
          </a:p>
        </p:txBody>
      </p:sp>
      <p:sp>
        <p:nvSpPr>
          <p:cNvPr id="3" name="Inhaltsplatzhalter 2"/>
          <p:cNvSpPr>
            <a:spLocks noGrp="1"/>
          </p:cNvSpPr>
          <p:nvPr>
            <p:ph idx="1"/>
          </p:nvPr>
        </p:nvSpPr>
        <p:spPr>
          <a:xfrm>
            <a:off x="1115616" y="1600200"/>
            <a:ext cx="7740680" cy="4781128"/>
          </a:xfrm>
        </p:spPr>
        <p:txBody>
          <a:bodyPr vert="horz" lIns="91440" tIns="45720" rIns="91440" bIns="45720" rtlCol="0">
            <a:noAutofit/>
          </a:bodyPr>
          <a:lstStyle/>
          <a:p>
            <a:pPr marL="0" indent="0">
              <a:lnSpc>
                <a:spcPct val="114000"/>
              </a:lnSpc>
              <a:buNone/>
            </a:pPr>
            <a:r>
              <a:rPr lang="de-CH" b="1" dirty="0"/>
              <a:t>Wechselfehler (Fortsetzung)</a:t>
            </a:r>
          </a:p>
          <a:p>
            <a:pPr>
              <a:lnSpc>
                <a:spcPct val="114000"/>
              </a:lnSpc>
              <a:buFont typeface="Wingdings" panose="05000000000000000000" pitchFamily="2" charset="2"/>
              <a:buChar char="Ø"/>
            </a:pPr>
            <a:r>
              <a:rPr lang="de-CH" sz="2000" dirty="0"/>
              <a:t>Betritt ein hinausgestellter Spieler während seiner Hinausstellungszeit die Spielfläche, erhält er sofort erneut eine Hinausstellung; diese beginnt sofort zu laufen. </a:t>
            </a:r>
            <a:br>
              <a:rPr lang="de-CH" sz="2000" dirty="0"/>
            </a:br>
            <a:r>
              <a:rPr lang="de-CH" sz="2000" dirty="0">
                <a:sym typeface="Wingdings" panose="05000000000000000000" pitchFamily="2" charset="2"/>
              </a:rPr>
              <a:t> </a:t>
            </a:r>
            <a:r>
              <a:rPr lang="de-CH" sz="2000" dirty="0"/>
              <a:t>Für die Restzeit der ersten Hinausstellung wird die Mannschaft um einen weiteren Spieler reduziert.</a:t>
            </a:r>
          </a:p>
          <a:p>
            <a:pPr>
              <a:lnSpc>
                <a:spcPct val="114000"/>
              </a:lnSpc>
              <a:buFont typeface="Wingdings" panose="05000000000000000000" pitchFamily="2" charset="2"/>
              <a:buChar char="Ø"/>
            </a:pPr>
            <a:r>
              <a:rPr lang="de-CH" sz="2000" dirty="0">
                <a:solidFill>
                  <a:srgbClr val="FF0000"/>
                </a:solidFill>
              </a:rPr>
              <a:t>Greift ein zuvor gepflegter Spieler ins Spiel ein, bevor die drei Angriffe abgeschlossen sind, wird dies als Wechselfehler mit einer 2-Minuten-Strafe geahndet.</a:t>
            </a:r>
          </a:p>
          <a:p>
            <a:pPr>
              <a:lnSpc>
                <a:spcPct val="114000"/>
              </a:lnSpc>
              <a:buFont typeface="Wingdings" panose="05000000000000000000" pitchFamily="2" charset="2"/>
              <a:buChar char="Ø"/>
            </a:pPr>
            <a:r>
              <a:rPr lang="de-CH" altLang="de-DE" sz="2000" dirty="0"/>
              <a:t>Die Auswechselregeln gelten auch bei Time-out (ausgenommen Team-Time-out). </a:t>
            </a:r>
          </a:p>
        </p:txBody>
      </p:sp>
    </p:spTree>
    <p:extLst>
      <p:ext uri="{BB962C8B-B14F-4D97-AF65-F5344CB8AC3E}">
        <p14:creationId xmlns:p14="http://schemas.microsoft.com/office/powerpoint/2010/main" val="535736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74638"/>
            <a:ext cx="6408712" cy="1143000"/>
          </a:xfrm>
        </p:spPr>
        <p:txBody>
          <a:bodyPr/>
          <a:lstStyle/>
          <a:p>
            <a:r>
              <a:rPr lang="de-CH" dirty="0"/>
              <a:t>Verletzter Spieler</a:t>
            </a:r>
          </a:p>
        </p:txBody>
      </p:sp>
      <p:sp>
        <p:nvSpPr>
          <p:cNvPr id="3" name="Inhaltsplatzhalter 2"/>
          <p:cNvSpPr>
            <a:spLocks noGrp="1"/>
          </p:cNvSpPr>
          <p:nvPr>
            <p:ph idx="1"/>
          </p:nvPr>
        </p:nvSpPr>
        <p:spPr>
          <a:xfrm>
            <a:off x="683568" y="1223649"/>
            <a:ext cx="8172728" cy="5157679"/>
          </a:xfrm>
        </p:spPr>
        <p:txBody>
          <a:bodyPr vert="horz" lIns="91440" tIns="45720" rIns="91440" bIns="45720" rtlCol="0">
            <a:noAutofit/>
          </a:bodyPr>
          <a:lstStyle/>
          <a:p>
            <a:pPr marL="0" indent="0">
              <a:lnSpc>
                <a:spcPct val="114000"/>
              </a:lnSpc>
              <a:buNone/>
            </a:pPr>
            <a:r>
              <a:rPr lang="de-CH" sz="2400" b="1" dirty="0"/>
              <a:t>Konsequenzen nach Pflege auf dem Spielfeld</a:t>
            </a:r>
          </a:p>
          <a:p>
            <a:pPr>
              <a:lnSpc>
                <a:spcPct val="114000"/>
              </a:lnSpc>
              <a:buFont typeface="Wingdings" panose="05000000000000000000" pitchFamily="2" charset="2"/>
              <a:buChar char="Ø"/>
            </a:pPr>
            <a:r>
              <a:rPr lang="de-CH" sz="1800" dirty="0"/>
              <a:t>Spieler muss die Spielfläche verlassen, darf aber ersetzt werden.</a:t>
            </a:r>
          </a:p>
          <a:p>
            <a:pPr>
              <a:lnSpc>
                <a:spcPct val="114000"/>
              </a:lnSpc>
              <a:buFont typeface="Wingdings" panose="05000000000000000000" pitchFamily="2" charset="2"/>
              <a:buChar char="Ø"/>
            </a:pPr>
            <a:r>
              <a:rPr lang="de-CH" sz="1800" dirty="0"/>
              <a:t>Spieler muss 3 Angriffe des eigenen Teams aussetzen</a:t>
            </a:r>
            <a:br>
              <a:rPr lang="de-CH" sz="1800" dirty="0"/>
            </a:br>
            <a:r>
              <a:rPr lang="de-CH" sz="1800" dirty="0"/>
              <a:t>- Angriff beginnt mit Ballbesitz und endet mit Tor oder Ballverlust</a:t>
            </a:r>
            <a:br>
              <a:rPr lang="de-CH" sz="1800" dirty="0"/>
            </a:br>
            <a:r>
              <a:rPr lang="de-CH" sz="1800" dirty="0"/>
              <a:t>- Ist die Mannschaft bei Pflege in Ballbesitz, zählt dies als 1. Angriff.</a:t>
            </a:r>
          </a:p>
          <a:p>
            <a:pPr>
              <a:lnSpc>
                <a:spcPct val="114000"/>
              </a:lnSpc>
              <a:buFont typeface="Wingdings" panose="05000000000000000000" pitchFamily="2" charset="2"/>
              <a:buChar char="Ø"/>
            </a:pPr>
            <a:r>
              <a:rPr lang="de-CH" sz="1800" dirty="0">
                <a:solidFill>
                  <a:srgbClr val="FF0000"/>
                </a:solidFill>
              </a:rPr>
              <a:t>Am Ende jeder Spielhälfte werden verbliebene Angriffe gelöscht!</a:t>
            </a:r>
          </a:p>
          <a:p>
            <a:pPr>
              <a:lnSpc>
                <a:spcPct val="114000"/>
              </a:lnSpc>
              <a:buFont typeface="Wingdings" panose="05000000000000000000" pitchFamily="2" charset="2"/>
              <a:buChar char="Ø"/>
            </a:pPr>
            <a:endParaRPr lang="de-CH" altLang="de-DE" sz="1800" dirty="0">
              <a:solidFill>
                <a:srgbClr val="FF0000"/>
              </a:solidFill>
            </a:endParaRPr>
          </a:p>
          <a:p>
            <a:pPr marL="0" indent="0">
              <a:lnSpc>
                <a:spcPct val="114000"/>
              </a:lnSpc>
              <a:buNone/>
            </a:pPr>
            <a:r>
              <a:rPr lang="de-CH" sz="2400" b="1" dirty="0"/>
              <a:t>Zählen der Angriffe</a:t>
            </a:r>
          </a:p>
          <a:p>
            <a:pPr>
              <a:lnSpc>
                <a:spcPct val="114000"/>
              </a:lnSpc>
              <a:buFont typeface="Wingdings" panose="05000000000000000000" pitchFamily="2" charset="2"/>
              <a:buChar char="Ø"/>
            </a:pPr>
            <a:r>
              <a:rPr lang="de-CH" sz="1800" dirty="0"/>
              <a:t>SR zeigt 3 Angriffe mit 3 Fingern</a:t>
            </a:r>
          </a:p>
          <a:p>
            <a:pPr>
              <a:lnSpc>
                <a:spcPct val="114000"/>
              </a:lnSpc>
              <a:buFont typeface="Wingdings" panose="05000000000000000000" pitchFamily="2" charset="2"/>
              <a:buChar char="Ø"/>
            </a:pPr>
            <a:r>
              <a:rPr lang="de-CH" sz="1800" dirty="0"/>
              <a:t>ZN/S sind für das Zählen der Angriffe verantwortlich</a:t>
            </a:r>
          </a:p>
          <a:p>
            <a:pPr>
              <a:lnSpc>
                <a:spcPct val="114000"/>
              </a:lnSpc>
              <a:buFont typeface="Wingdings" panose="05000000000000000000" pitchFamily="2" charset="2"/>
              <a:buChar char="Ø"/>
            </a:pPr>
            <a:r>
              <a:rPr lang="de-CH" sz="1800" dirty="0">
                <a:solidFill>
                  <a:srgbClr val="FF0000"/>
                </a:solidFill>
              </a:rPr>
              <a:t>Greift ein zuvor gepflegter Spieler ins Spiel ein, bevor die drei Angriffe abgeschlossen sind, wird dies als Wechselfehler mit einer 2-Minuten-Strafe geahndet.</a:t>
            </a:r>
          </a:p>
          <a:p>
            <a:pPr>
              <a:lnSpc>
                <a:spcPct val="114000"/>
              </a:lnSpc>
              <a:buFont typeface="Wingdings" panose="05000000000000000000" pitchFamily="2" charset="2"/>
              <a:buChar char="Ø"/>
            </a:pPr>
            <a:endParaRPr lang="de-CH" altLang="de-DE" sz="1800" dirty="0"/>
          </a:p>
          <a:p>
            <a:pPr marL="0" indent="0">
              <a:lnSpc>
                <a:spcPct val="114000"/>
              </a:lnSpc>
              <a:buNone/>
            </a:pPr>
            <a:endParaRPr lang="de-CH" altLang="de-DE" sz="1800" dirty="0"/>
          </a:p>
        </p:txBody>
      </p:sp>
    </p:spTree>
    <p:extLst>
      <p:ext uri="{BB962C8B-B14F-4D97-AF65-F5344CB8AC3E}">
        <p14:creationId xmlns:p14="http://schemas.microsoft.com/office/powerpoint/2010/main" val="251057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Strafen</a:t>
            </a:r>
          </a:p>
        </p:txBody>
      </p:sp>
      <p:sp>
        <p:nvSpPr>
          <p:cNvPr id="3" name="Inhaltsplatzhalter 2"/>
          <p:cNvSpPr>
            <a:spLocks noGrp="1"/>
          </p:cNvSpPr>
          <p:nvPr>
            <p:ph idx="1"/>
          </p:nvPr>
        </p:nvSpPr>
        <p:spPr/>
        <p:txBody>
          <a:bodyPr vert="horz" lIns="91440" tIns="45720" rIns="91440" bIns="45720" rtlCol="0">
            <a:noAutofit/>
          </a:bodyPr>
          <a:lstStyle/>
          <a:p>
            <a:pPr marL="0" indent="0">
              <a:lnSpc>
                <a:spcPct val="114000"/>
              </a:lnSpc>
              <a:buNone/>
            </a:pPr>
            <a:r>
              <a:rPr lang="de-CH" b="1" dirty="0"/>
              <a:t>Disqualifikation</a:t>
            </a:r>
          </a:p>
          <a:p>
            <a:pPr>
              <a:lnSpc>
                <a:spcPct val="114000"/>
              </a:lnSpc>
              <a:buFont typeface="Wingdings" panose="05000000000000000000" pitchFamily="2" charset="2"/>
              <a:buChar char="Ø"/>
            </a:pPr>
            <a:r>
              <a:rPr lang="de-CH" sz="2000" dirty="0"/>
              <a:t>Time-Out zwingend.</a:t>
            </a:r>
          </a:p>
          <a:p>
            <a:pPr>
              <a:lnSpc>
                <a:spcPct val="114000"/>
              </a:lnSpc>
              <a:buFont typeface="Wingdings" panose="05000000000000000000" pitchFamily="2" charset="2"/>
              <a:buChar char="Ø"/>
            </a:pPr>
            <a:r>
              <a:rPr lang="de-CH" sz="2000" dirty="0"/>
              <a:t>Sekretär notiert Strafe in Minuten und Sekunden (z.B. 13:27, kein „X“) beim fehlbaren Spieler oder Offiziellen.</a:t>
            </a:r>
          </a:p>
          <a:p>
            <a:pPr>
              <a:lnSpc>
                <a:spcPct val="114000"/>
              </a:lnSpc>
              <a:buFont typeface="Wingdings" panose="05000000000000000000" pitchFamily="2" charset="2"/>
              <a:buChar char="Ø"/>
            </a:pPr>
            <a:r>
              <a:rPr lang="de-CH" sz="2000" dirty="0"/>
              <a:t>Bei Disqualifikation mit Bericht zeigen die Schiedsrichter nach der </a:t>
            </a:r>
            <a:r>
              <a:rPr lang="de-CH" sz="2000" b="1" dirty="0"/>
              <a:t>roten</a:t>
            </a:r>
            <a:r>
              <a:rPr lang="de-CH" sz="2000" dirty="0"/>
              <a:t> zusätzlich die </a:t>
            </a:r>
            <a:r>
              <a:rPr lang="de-CH" sz="2000" b="1" dirty="0"/>
              <a:t>blaue</a:t>
            </a:r>
            <a:r>
              <a:rPr lang="de-CH" sz="2000" dirty="0"/>
              <a:t> Karte (</a:t>
            </a:r>
            <a:r>
              <a:rPr lang="de-CH" sz="2000" dirty="0" err="1"/>
              <a:t>DmB</a:t>
            </a:r>
            <a:r>
              <a:rPr lang="de-CH" sz="2000" dirty="0"/>
              <a:t>)</a:t>
            </a:r>
            <a:br>
              <a:rPr lang="de-CH" sz="2000" dirty="0"/>
            </a:br>
            <a:r>
              <a:rPr lang="de-CH" sz="2000" dirty="0">
                <a:sym typeface="Wingdings" panose="05000000000000000000" pitchFamily="2" charset="2"/>
              </a:rPr>
              <a:t> sonst als </a:t>
            </a:r>
            <a:r>
              <a:rPr lang="de-CH" sz="2000" dirty="0" err="1">
                <a:sym typeface="Wingdings" panose="05000000000000000000" pitchFamily="2" charset="2"/>
              </a:rPr>
              <a:t>DoB</a:t>
            </a:r>
            <a:r>
              <a:rPr lang="de-CH" sz="2000" dirty="0">
                <a:sym typeface="Wingdings" panose="05000000000000000000" pitchFamily="2" charset="2"/>
              </a:rPr>
              <a:t> notieren</a:t>
            </a:r>
            <a:endParaRPr lang="de-CH" sz="2000" dirty="0"/>
          </a:p>
        </p:txBody>
      </p:sp>
    </p:spTree>
    <p:extLst>
      <p:ext uri="{BB962C8B-B14F-4D97-AF65-F5344CB8AC3E}">
        <p14:creationId xmlns:p14="http://schemas.microsoft.com/office/powerpoint/2010/main" val="1248762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Team-Time-out</a:t>
            </a:r>
          </a:p>
        </p:txBody>
      </p:sp>
      <p:sp>
        <p:nvSpPr>
          <p:cNvPr id="3" name="Inhaltsplatzhalter 2"/>
          <p:cNvSpPr>
            <a:spLocks noGrp="1"/>
          </p:cNvSpPr>
          <p:nvPr>
            <p:ph idx="1"/>
          </p:nvPr>
        </p:nvSpPr>
        <p:spPr>
          <a:xfrm>
            <a:off x="1115616" y="1628800"/>
            <a:ext cx="7740680" cy="4853136"/>
          </a:xfrm>
        </p:spPr>
        <p:txBody>
          <a:bodyPr>
            <a:noAutofit/>
          </a:bodyPr>
          <a:lstStyle/>
          <a:p>
            <a:pPr marL="0" indent="0">
              <a:buNone/>
              <a:tabLst>
                <a:tab pos="2327275" algn="l"/>
              </a:tabLst>
            </a:pPr>
            <a:r>
              <a:rPr lang="de-CH" b="1" dirty="0"/>
              <a:t>Ablauf </a:t>
            </a:r>
            <a:r>
              <a:rPr lang="de-CH" sz="2400" b="1" dirty="0"/>
              <a:t>(</a:t>
            </a:r>
            <a:r>
              <a:rPr lang="de-CH" sz="2400" dirty="0">
                <a:solidFill>
                  <a:srgbClr val="FF0000"/>
                </a:solidFill>
              </a:rPr>
              <a:t>entfällt beim Einsatz des Buzzers</a:t>
            </a:r>
            <a:r>
              <a:rPr lang="de-CH" sz="3200" dirty="0"/>
              <a:t>)</a:t>
            </a:r>
            <a:endParaRPr lang="de-CH" sz="3200" b="1" dirty="0"/>
          </a:p>
          <a:p>
            <a:pPr>
              <a:spcBef>
                <a:spcPts val="0"/>
              </a:spcBef>
              <a:buFont typeface="Wingdings" panose="05000000000000000000" pitchFamily="2" charset="2"/>
              <a:buChar char="Ø"/>
              <a:tabLst>
                <a:tab pos="2327275" algn="l"/>
              </a:tabLst>
            </a:pPr>
            <a:r>
              <a:rPr lang="de-CH" sz="2000" dirty="0"/>
              <a:t>Zeitnehmer	Wenn TTO-Karte regelkonform hingelegt:</a:t>
            </a:r>
          </a:p>
          <a:p>
            <a:pPr marL="0" indent="0">
              <a:spcBef>
                <a:spcPts val="0"/>
              </a:spcBef>
              <a:buNone/>
              <a:tabLst>
                <a:tab pos="2327275" algn="l"/>
              </a:tabLst>
            </a:pPr>
            <a:r>
              <a:rPr lang="de-CH" sz="2000" dirty="0"/>
              <a:t>	- </a:t>
            </a:r>
            <a:r>
              <a:rPr lang="de-CH" sz="2000" dirty="0" err="1"/>
              <a:t>hornt</a:t>
            </a:r>
            <a:r>
              <a:rPr lang="de-CH" sz="2000" dirty="0"/>
              <a:t> er und stoppt sofort die Matchuhr,</a:t>
            </a:r>
          </a:p>
          <a:p>
            <a:pPr marL="0" indent="0">
              <a:spcBef>
                <a:spcPts val="0"/>
              </a:spcBef>
              <a:buNone/>
              <a:tabLst>
                <a:tab pos="2327275" algn="l"/>
                <a:tab pos="2513013" algn="l"/>
              </a:tabLst>
            </a:pPr>
            <a:r>
              <a:rPr lang="de-CH" sz="2000" dirty="0"/>
              <a:t>	- zeigt mit der TTO Karte auf das 	     	 	  beantragende Team</a:t>
            </a:r>
          </a:p>
          <a:p>
            <a:pPr>
              <a:spcBef>
                <a:spcPts val="0"/>
              </a:spcBef>
              <a:buFont typeface="Wingdings" panose="05000000000000000000" pitchFamily="2" charset="2"/>
              <a:buChar char="Ø"/>
              <a:tabLst>
                <a:tab pos="2327275" algn="l"/>
              </a:tabLst>
            </a:pPr>
            <a:r>
              <a:rPr lang="de-CH" sz="2000" dirty="0"/>
              <a:t>Schiedsrichter	- bestätigt das Team-Time-Out</a:t>
            </a:r>
          </a:p>
          <a:p>
            <a:pPr>
              <a:spcBef>
                <a:spcPts val="0"/>
              </a:spcBef>
              <a:buFont typeface="Wingdings" panose="05000000000000000000" pitchFamily="2" charset="2"/>
              <a:buChar char="Ø"/>
              <a:tabLst>
                <a:tab pos="2327275" algn="l"/>
              </a:tabLst>
            </a:pPr>
            <a:r>
              <a:rPr lang="de-CH" sz="2000" dirty="0"/>
              <a:t>Zeitnehmer	- startet separate Uhr zur Kontrolle des TTO</a:t>
            </a:r>
          </a:p>
          <a:p>
            <a:pPr marL="0" indent="0">
              <a:spcBef>
                <a:spcPts val="0"/>
              </a:spcBef>
              <a:buNone/>
              <a:tabLst>
                <a:tab pos="2327275" algn="l"/>
              </a:tabLst>
            </a:pPr>
            <a:r>
              <a:rPr lang="de-CH" sz="2000" dirty="0"/>
              <a:t>	- stellt die grüne Karte auf</a:t>
            </a:r>
          </a:p>
          <a:p>
            <a:pPr>
              <a:spcBef>
                <a:spcPts val="0"/>
              </a:spcBef>
              <a:buFont typeface="Wingdings" panose="05000000000000000000" pitchFamily="2" charset="2"/>
              <a:buChar char="Ø"/>
              <a:tabLst>
                <a:tab pos="2327275" algn="l"/>
              </a:tabLst>
            </a:pPr>
            <a:r>
              <a:rPr lang="de-CH" sz="2000" dirty="0"/>
              <a:t>Sekretär	- Zeit eintragen (z.B. 41:58)</a:t>
            </a:r>
          </a:p>
          <a:p>
            <a:pPr>
              <a:spcBef>
                <a:spcPts val="0"/>
              </a:spcBef>
              <a:buFont typeface="Wingdings" panose="05000000000000000000" pitchFamily="2" charset="2"/>
              <a:buChar char="Ø"/>
              <a:tabLst>
                <a:tab pos="2327275" algn="l"/>
              </a:tabLst>
            </a:pPr>
            <a:r>
              <a:rPr lang="de-CH" sz="2000" dirty="0"/>
              <a:t>Zeitnehmer	- </a:t>
            </a:r>
            <a:r>
              <a:rPr lang="de-CH" sz="2000" dirty="0" err="1"/>
              <a:t>hornt</a:t>
            </a:r>
            <a:r>
              <a:rPr lang="de-CH" sz="2000" dirty="0"/>
              <a:t> nach 50s</a:t>
            </a:r>
          </a:p>
          <a:p>
            <a:pPr marL="0" indent="0">
              <a:spcBef>
                <a:spcPts val="0"/>
              </a:spcBef>
              <a:buNone/>
              <a:tabLst>
                <a:tab pos="2327275" algn="l"/>
              </a:tabLst>
            </a:pPr>
            <a:r>
              <a:rPr lang="de-CH" sz="2000" dirty="0"/>
              <a:t>	- entfernt die grüne Karte</a:t>
            </a:r>
          </a:p>
          <a:p>
            <a:pPr>
              <a:spcBef>
                <a:spcPts val="0"/>
              </a:spcBef>
              <a:buFont typeface="Wingdings" panose="05000000000000000000" pitchFamily="2" charset="2"/>
              <a:buChar char="Ø"/>
              <a:tabLst>
                <a:tab pos="2327275" algn="l"/>
              </a:tabLst>
            </a:pPr>
            <a:r>
              <a:rPr lang="de-CH" sz="2000" dirty="0"/>
              <a:t>Schiedsrichter	- setzen das Spiel nach 10s fort</a:t>
            </a:r>
          </a:p>
          <a:p>
            <a:pPr>
              <a:spcBef>
                <a:spcPts val="0"/>
              </a:spcBef>
              <a:buFont typeface="Wingdings" panose="05000000000000000000" pitchFamily="2" charset="2"/>
              <a:buChar char="Ø"/>
              <a:tabLst>
                <a:tab pos="2327275" algn="l"/>
              </a:tabLst>
            </a:pPr>
            <a:r>
              <a:rPr lang="de-CH" sz="2000" dirty="0"/>
              <a:t>Zeitnehmer	- setzt die Matchuhr wieder in Gang.</a:t>
            </a:r>
          </a:p>
          <a:p>
            <a:pPr marL="0" indent="0">
              <a:spcBef>
                <a:spcPts val="0"/>
              </a:spcBef>
              <a:buNone/>
              <a:tabLst>
                <a:tab pos="2327275" algn="l"/>
              </a:tabLst>
            </a:pPr>
            <a:endParaRPr lang="de-CH" sz="2000" dirty="0"/>
          </a:p>
        </p:txBody>
      </p:sp>
    </p:spTree>
    <p:extLst>
      <p:ext uri="{BB962C8B-B14F-4D97-AF65-F5344CB8AC3E}">
        <p14:creationId xmlns:p14="http://schemas.microsoft.com/office/powerpoint/2010/main" val="2067548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274638"/>
            <a:ext cx="6264696" cy="1143000"/>
          </a:xfrm>
        </p:spPr>
        <p:txBody>
          <a:bodyPr/>
          <a:lstStyle/>
          <a:p>
            <a:r>
              <a:rPr lang="de-CH" dirty="0"/>
              <a:t>Teilnahmeberechtigung</a:t>
            </a:r>
          </a:p>
        </p:txBody>
      </p:sp>
      <p:sp>
        <p:nvSpPr>
          <p:cNvPr id="3" name="Inhaltsplatzhalter 2"/>
          <p:cNvSpPr>
            <a:spLocks noGrp="1"/>
          </p:cNvSpPr>
          <p:nvPr>
            <p:ph idx="1"/>
          </p:nvPr>
        </p:nvSpPr>
        <p:spPr>
          <a:xfrm>
            <a:off x="827584" y="1600200"/>
            <a:ext cx="8172728" cy="4637112"/>
          </a:xfrm>
        </p:spPr>
        <p:txBody>
          <a:bodyPr vert="horz" lIns="91440" tIns="45720" rIns="91440" bIns="45720" rtlCol="0">
            <a:normAutofit/>
          </a:bodyPr>
          <a:lstStyle/>
          <a:p>
            <a:pPr>
              <a:spcAft>
                <a:spcPts val="600"/>
              </a:spcAft>
              <a:buFont typeface="Wingdings" panose="05000000000000000000" pitchFamily="2" charset="2"/>
              <a:buChar char="Ø"/>
            </a:pPr>
            <a:r>
              <a:rPr lang="de-DE" altLang="de-DE" sz="2000" dirty="0"/>
              <a:t>Ein Spieler oder Mannschaftsoffizieller ist </a:t>
            </a:r>
            <a:r>
              <a:rPr lang="de-DE" altLang="de-DE" sz="2000" dirty="0">
                <a:solidFill>
                  <a:srgbClr val="C00000"/>
                </a:solidFill>
              </a:rPr>
              <a:t>teilnahmeberechtigt</a:t>
            </a:r>
            <a:r>
              <a:rPr lang="de-DE" altLang="de-DE" sz="2000" dirty="0"/>
              <a:t>, wenn er beim Anpfiff anwesend und im Spielbericht eingetragen ist (Regel 4.3). </a:t>
            </a:r>
          </a:p>
          <a:p>
            <a:pPr>
              <a:spcAft>
                <a:spcPts val="600"/>
              </a:spcAft>
              <a:buFont typeface="Wingdings" panose="05000000000000000000" pitchFamily="2" charset="2"/>
              <a:buChar char="Ø"/>
            </a:pPr>
            <a:r>
              <a:rPr lang="de-DE" altLang="de-DE" sz="2000" dirty="0"/>
              <a:t>Nach Spielbeginn eintreffende Spieler/Mannschaftsoffizielle müssen vom Zeitnehmer/Sekretär in den Spielbericht eingetragen werden und erhalten damit die Teilnahmeberechtigung. </a:t>
            </a:r>
          </a:p>
          <a:p>
            <a:pPr>
              <a:spcAft>
                <a:spcPts val="600"/>
              </a:spcAft>
              <a:buFont typeface="Wingdings" panose="05000000000000000000" pitchFamily="2" charset="2"/>
              <a:buChar char="Ø"/>
            </a:pPr>
            <a:r>
              <a:rPr lang="de-DE" altLang="de-DE" sz="2000" dirty="0"/>
              <a:t>Ein teilnahmeberechtigter Spieler kann die Spielfläche jederzeit über die eigene Auswechsellinie betreten.</a:t>
            </a:r>
          </a:p>
          <a:p>
            <a:pPr>
              <a:spcAft>
                <a:spcPts val="600"/>
              </a:spcAft>
              <a:buFont typeface="Wingdings" panose="05000000000000000000" pitchFamily="2" charset="2"/>
              <a:buChar char="Ø"/>
            </a:pPr>
            <a:r>
              <a:rPr lang="de-DE" altLang="de-DE" sz="2000" dirty="0"/>
              <a:t>Der Mannschaftsverantwortliche ist dafür verantwortlich, </a:t>
            </a:r>
            <a:r>
              <a:rPr lang="de-DE" altLang="de-DE" sz="2000" dirty="0">
                <a:solidFill>
                  <a:srgbClr val="C00000"/>
                </a:solidFill>
              </a:rPr>
              <a:t>dass nur teilnahmeberechtigte Spieler die Spielfläche betreten</a:t>
            </a:r>
            <a:r>
              <a:rPr lang="de-DE" altLang="de-DE" sz="2000" dirty="0"/>
              <a:t>. Andernfalls ist er wegen unsportlichem Verhalten zu bestrafen.</a:t>
            </a:r>
            <a:endParaRPr lang="en-GB" altLang="de-DE" sz="2000" dirty="0"/>
          </a:p>
        </p:txBody>
      </p:sp>
    </p:spTree>
    <p:extLst>
      <p:ext uri="{BB962C8B-B14F-4D97-AF65-F5344CB8AC3E}">
        <p14:creationId xmlns:p14="http://schemas.microsoft.com/office/powerpoint/2010/main" val="1286134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Mannschaftsoffizielle</a:t>
            </a:r>
          </a:p>
        </p:txBody>
      </p:sp>
      <p:sp>
        <p:nvSpPr>
          <p:cNvPr id="3" name="Inhaltsplatzhalter 2"/>
          <p:cNvSpPr>
            <a:spLocks noGrp="1"/>
          </p:cNvSpPr>
          <p:nvPr>
            <p:ph idx="1"/>
          </p:nvPr>
        </p:nvSpPr>
        <p:spPr>
          <a:xfrm>
            <a:off x="1115616" y="1600200"/>
            <a:ext cx="7920880" cy="4637112"/>
          </a:xfrm>
        </p:spPr>
        <p:txBody>
          <a:bodyPr vert="horz" lIns="91440" tIns="45720" rIns="91440" bIns="45720" rtlCol="0">
            <a:noAutofit/>
          </a:bodyPr>
          <a:lstStyle/>
          <a:p>
            <a:pPr>
              <a:spcBef>
                <a:spcPts val="0"/>
              </a:spcBef>
              <a:spcAft>
                <a:spcPts val="500"/>
              </a:spcAft>
              <a:buFont typeface="Wingdings" panose="05000000000000000000" pitchFamily="2" charset="2"/>
              <a:buChar char="Ø"/>
            </a:pPr>
            <a:r>
              <a:rPr lang="de-CH" altLang="de-DE" sz="2000" dirty="0"/>
              <a:t>Ein Team darf höchstens 4 </a:t>
            </a:r>
            <a:r>
              <a:rPr lang="de-CH" altLang="de-DE" sz="2000" dirty="0">
                <a:solidFill>
                  <a:srgbClr val="C00000"/>
                </a:solidFill>
              </a:rPr>
              <a:t>Offizielle</a:t>
            </a:r>
            <a:r>
              <a:rPr lang="de-CH" altLang="de-DE" sz="2000" dirty="0"/>
              <a:t> einsetzen. Diese Offiziellen dürfen während des Spiels nicht ausgewechselt werden. Ein Offizieller muss als „Mannschaftsverantwortlicher“ bezeichnet sein. Nur dieser Offizielle ist berechtigt, ZN/S und eventuell die Schiedsrichter anzusprechen. </a:t>
            </a:r>
          </a:p>
          <a:p>
            <a:pPr>
              <a:spcBef>
                <a:spcPts val="0"/>
              </a:spcBef>
              <a:spcAft>
                <a:spcPts val="500"/>
              </a:spcAft>
              <a:buFont typeface="Wingdings" panose="05000000000000000000" pitchFamily="2" charset="2"/>
              <a:buChar char="Ø"/>
            </a:pPr>
            <a:r>
              <a:rPr lang="de-CH" altLang="de-DE" sz="2000" dirty="0"/>
              <a:t>Ein Offizieller darf während des Spiels die Spielfläche nicht betreten. Ein Verstoss gegen diese Regel ist als unsportliches Verhalten zu ahnden. Das Spiel wird mit einem Freiwurf für die gegnerische Mannschaft fortgesetzt. </a:t>
            </a:r>
          </a:p>
          <a:p>
            <a:pPr>
              <a:spcBef>
                <a:spcPts val="0"/>
              </a:spcBef>
              <a:spcAft>
                <a:spcPts val="500"/>
              </a:spcAft>
              <a:buFont typeface="Wingdings" panose="05000000000000000000" pitchFamily="2" charset="2"/>
              <a:buChar char="Ø"/>
            </a:pPr>
            <a:r>
              <a:rPr lang="de-CH" altLang="de-DE" sz="2000" dirty="0"/>
              <a:t>Der Mannschaftsverantwortliche ist dafür verantwortlich, dass sich ab Spielbeginn im Auswechselraum keine anderen Personen als die eingetragenen Offiziellen (max. 4) und die teilnahmeberechtigten Spieler befinden. Andernfalls ist er progressiv zu bestrafen.</a:t>
            </a:r>
          </a:p>
        </p:txBody>
      </p:sp>
    </p:spTree>
    <p:extLst>
      <p:ext uri="{BB962C8B-B14F-4D97-AF65-F5344CB8AC3E}">
        <p14:creationId xmlns:p14="http://schemas.microsoft.com/office/powerpoint/2010/main" val="389374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Ausbildung ZN/S</a:t>
            </a:r>
          </a:p>
        </p:txBody>
      </p:sp>
      <p:sp>
        <p:nvSpPr>
          <p:cNvPr id="3" name="Inhaltsplatzhalter 2"/>
          <p:cNvSpPr>
            <a:spLocks noGrp="1"/>
          </p:cNvSpPr>
          <p:nvPr>
            <p:ph idx="1"/>
          </p:nvPr>
        </p:nvSpPr>
        <p:spPr>
          <a:xfrm>
            <a:off x="539552" y="1268760"/>
            <a:ext cx="8352928" cy="4680519"/>
          </a:xfrm>
        </p:spPr>
        <p:txBody>
          <a:bodyPr vert="horz" lIns="91440" tIns="45720" rIns="91440" bIns="45720" rtlCol="0">
            <a:noAutofit/>
          </a:bodyPr>
          <a:lstStyle/>
          <a:p>
            <a:pPr marL="0" indent="0">
              <a:lnSpc>
                <a:spcPct val="114000"/>
              </a:lnSpc>
              <a:buNone/>
            </a:pPr>
            <a:r>
              <a:rPr lang="de-CH" sz="1600" b="1" dirty="0"/>
              <a:t>Grundkurs Zeitnehmer / Sekretär</a:t>
            </a:r>
          </a:p>
          <a:p>
            <a:pPr>
              <a:lnSpc>
                <a:spcPct val="114000"/>
              </a:lnSpc>
              <a:buFont typeface="Wingdings" panose="05000000000000000000" pitchFamily="2" charset="2"/>
              <a:buChar char="Ø"/>
            </a:pPr>
            <a:r>
              <a:rPr lang="de-CH" sz="1600" dirty="0"/>
              <a:t>Für alle Ligen </a:t>
            </a:r>
            <a:r>
              <a:rPr lang="de-CH" sz="1600" u="sng" dirty="0"/>
              <a:t>ohne</a:t>
            </a:r>
            <a:r>
              <a:rPr lang="de-CH" sz="1600" dirty="0"/>
              <a:t> Live-Ticker ist der Zeitnehmerverantwortliche des Vereins verantwortlich, dass immer zwei richtig instruierte Personen die Aufgaben des ZN/S ausführen.</a:t>
            </a:r>
          </a:p>
          <a:p>
            <a:pPr marL="0" indent="0">
              <a:lnSpc>
                <a:spcPct val="114000"/>
              </a:lnSpc>
              <a:buNone/>
            </a:pPr>
            <a:endParaRPr lang="de-CH" sz="1600" b="1" dirty="0"/>
          </a:p>
          <a:p>
            <a:pPr marL="0" indent="0">
              <a:lnSpc>
                <a:spcPct val="114000"/>
              </a:lnSpc>
              <a:buNone/>
            </a:pPr>
            <a:r>
              <a:rPr lang="de-CH" sz="1600" b="1" dirty="0"/>
              <a:t>Kurs Live-Ticker-ZN</a:t>
            </a:r>
          </a:p>
          <a:p>
            <a:pPr>
              <a:lnSpc>
                <a:spcPct val="114000"/>
              </a:lnSpc>
              <a:buFont typeface="Wingdings" panose="05000000000000000000" pitchFamily="2" charset="2"/>
              <a:buChar char="Ø"/>
            </a:pPr>
            <a:r>
              <a:rPr lang="de-CH" sz="1600" dirty="0"/>
              <a:t>Spiele QHL, NLB, SPL1, SPL2 = 2 qualifizierte-LiveTicker-Zeitnehmer</a:t>
            </a:r>
          </a:p>
          <a:p>
            <a:pPr>
              <a:lnSpc>
                <a:spcPct val="114000"/>
              </a:lnSpc>
              <a:buFont typeface="Wingdings" panose="05000000000000000000" pitchFamily="2" charset="2"/>
              <a:buChar char="Ø"/>
            </a:pPr>
            <a:r>
              <a:rPr lang="de-CH" sz="1600" dirty="0"/>
              <a:t>1. Liga Männer, Frauen, alle Elite-Kategorien </a:t>
            </a:r>
            <a:r>
              <a:rPr lang="de-DE" sz="1600" dirty="0"/>
              <a:t>und Elite/Inter Auf-/Abstiegs-Kategorien </a:t>
            </a:r>
            <a:r>
              <a:rPr lang="de-CH" sz="1600" dirty="0"/>
              <a:t>= 1 Live-Ticker-Zeitnehmer</a:t>
            </a:r>
          </a:p>
          <a:p>
            <a:pPr>
              <a:lnSpc>
                <a:spcPct val="114000"/>
              </a:lnSpc>
              <a:buFont typeface="Wingdings" panose="05000000000000000000" pitchFamily="2" charset="2"/>
              <a:buChar char="Ø"/>
            </a:pPr>
            <a:r>
              <a:rPr lang="de-CH" sz="1600" dirty="0"/>
              <a:t>2. Liga Männer = 1 Live-Ticker-Zeitnehmer </a:t>
            </a:r>
          </a:p>
          <a:p>
            <a:pPr marL="0" indent="0">
              <a:buNone/>
            </a:pPr>
            <a:endParaRPr lang="de-CH" sz="1600" dirty="0"/>
          </a:p>
          <a:p>
            <a:pPr marL="0" indent="0">
              <a:buNone/>
            </a:pPr>
            <a:r>
              <a:rPr lang="de-CH" sz="1400" b="1" dirty="0">
                <a:highlight>
                  <a:srgbClr val="FFFF00"/>
                </a:highlight>
              </a:rPr>
              <a:t>Das Bedienen der Live-Ticker Software kann nur durch ausgebildete Live-Ticker Zeitnehmer erfolgen, egal für welche Spiele. Der SHV ist ermächtigt Ausweiskontrollen durchzuführen und fehlbare Vereine zu büssen. </a:t>
            </a:r>
            <a:endParaRPr lang="de-CH" sz="1050" b="1" dirty="0">
              <a:highlight>
                <a:srgbClr val="FFFF00"/>
              </a:highlight>
            </a:endParaRPr>
          </a:p>
        </p:txBody>
      </p:sp>
    </p:spTree>
    <p:extLst>
      <p:ext uri="{BB962C8B-B14F-4D97-AF65-F5344CB8AC3E}">
        <p14:creationId xmlns:p14="http://schemas.microsoft.com/office/powerpoint/2010/main" val="395539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ChangeArrowheads="1"/>
          </p:cNvSpPr>
          <p:nvPr/>
        </p:nvSpPr>
        <p:spPr bwMode="auto">
          <a:xfrm>
            <a:off x="4672723" y="1105882"/>
            <a:ext cx="1664892" cy="494454"/>
          </a:xfrm>
          <a:prstGeom prst="rect">
            <a:avLst/>
          </a:prstGeom>
          <a:solidFill>
            <a:srgbClr val="FFFF00"/>
          </a:solidFill>
          <a:ln w="9525">
            <a:solidFill>
              <a:schemeClr val="tx1"/>
            </a:solidFill>
            <a:miter lim="800000"/>
            <a:headEnd/>
            <a:tailEnd/>
          </a:ln>
          <a:effectLst/>
        </p:spPr>
        <p:txBody>
          <a:bodyPr wrap="none" anchor="ctr"/>
          <a:lstStyle/>
          <a:p>
            <a:pPr algn="ctr"/>
            <a:r>
              <a:rPr lang="de-DE" altLang="de-DE" dirty="0">
                <a:latin typeface="Arial" panose="020B0604020202020204" pitchFamily="34" charset="0"/>
                <a:cs typeface="Arial" panose="020B0604020202020204" pitchFamily="34" charset="0"/>
              </a:rPr>
              <a:t>Mannschaften</a:t>
            </a:r>
            <a:endParaRPr lang="de-DE" altLang="de-DE" sz="1716" dirty="0">
              <a:latin typeface="Arial" panose="020B0604020202020204" pitchFamily="34" charset="0"/>
              <a:cs typeface="Arial" panose="020B0604020202020204" pitchFamily="34" charset="0"/>
            </a:endParaRPr>
          </a:p>
        </p:txBody>
      </p:sp>
      <p:sp>
        <p:nvSpPr>
          <p:cNvPr id="8" name="Rectangle 25"/>
          <p:cNvSpPr>
            <a:spLocks noChangeArrowheads="1"/>
          </p:cNvSpPr>
          <p:nvPr/>
        </p:nvSpPr>
        <p:spPr bwMode="auto">
          <a:xfrm>
            <a:off x="5791490" y="1840219"/>
            <a:ext cx="1664892" cy="494454"/>
          </a:xfrm>
          <a:prstGeom prst="rect">
            <a:avLst/>
          </a:prstGeom>
          <a:solidFill>
            <a:srgbClr val="FFFF00"/>
          </a:solidFill>
          <a:ln w="9525">
            <a:solidFill>
              <a:schemeClr val="tx1"/>
            </a:solidFill>
            <a:miter lim="800000"/>
            <a:headEnd/>
            <a:tailEnd/>
          </a:ln>
          <a:effectLst/>
        </p:spPr>
        <p:txBody>
          <a:bodyPr wrap="none" anchor="ctr"/>
          <a:lstStyle/>
          <a:p>
            <a:pPr algn="ctr"/>
            <a:r>
              <a:rPr lang="de-CH" altLang="de-DE" dirty="0">
                <a:latin typeface="Arial" panose="020B0604020202020204" pitchFamily="34" charset="0"/>
                <a:cs typeface="Arial" panose="020B0604020202020204" pitchFamily="34" charset="0"/>
              </a:rPr>
              <a:t>Trainer</a:t>
            </a:r>
            <a:endParaRPr lang="de-DE" altLang="de-DE" sz="1716" dirty="0">
              <a:latin typeface="Arial" panose="020B0604020202020204" pitchFamily="34" charset="0"/>
              <a:cs typeface="Arial" panose="020B0604020202020204" pitchFamily="34" charset="0"/>
            </a:endParaRPr>
          </a:p>
        </p:txBody>
      </p:sp>
      <p:sp>
        <p:nvSpPr>
          <p:cNvPr id="9" name="Rectangle 25"/>
          <p:cNvSpPr>
            <a:spLocks noChangeArrowheads="1"/>
          </p:cNvSpPr>
          <p:nvPr/>
        </p:nvSpPr>
        <p:spPr bwMode="auto">
          <a:xfrm>
            <a:off x="6671656" y="2793680"/>
            <a:ext cx="1664892" cy="494454"/>
          </a:xfrm>
          <a:prstGeom prst="rect">
            <a:avLst/>
          </a:prstGeom>
          <a:solidFill>
            <a:srgbClr val="FFFF00"/>
          </a:solidFill>
          <a:ln w="9525">
            <a:solidFill>
              <a:schemeClr val="tx1"/>
            </a:solidFill>
            <a:miter lim="800000"/>
            <a:headEnd/>
            <a:tailEnd/>
          </a:ln>
          <a:effectLst/>
        </p:spPr>
        <p:txBody>
          <a:bodyPr wrap="none" anchor="ctr"/>
          <a:lstStyle/>
          <a:p>
            <a:pPr algn="ctr"/>
            <a:r>
              <a:rPr lang="de-CH" altLang="de-DE" dirty="0">
                <a:latin typeface="Arial" panose="020B0604020202020204" pitchFamily="34" charset="0"/>
                <a:cs typeface="Arial" panose="020B0604020202020204" pitchFamily="34" charset="0"/>
              </a:rPr>
              <a:t>Wischerteam</a:t>
            </a:r>
            <a:endParaRPr lang="de-DE" altLang="de-DE" sz="1716" dirty="0">
              <a:latin typeface="Arial" panose="020B0604020202020204" pitchFamily="34" charset="0"/>
              <a:cs typeface="Arial" panose="020B0604020202020204" pitchFamily="34" charset="0"/>
            </a:endParaRPr>
          </a:p>
        </p:txBody>
      </p:sp>
      <p:sp>
        <p:nvSpPr>
          <p:cNvPr id="10" name="Rectangle 25"/>
          <p:cNvSpPr>
            <a:spLocks noChangeArrowheads="1"/>
          </p:cNvSpPr>
          <p:nvPr/>
        </p:nvSpPr>
        <p:spPr bwMode="auto">
          <a:xfrm>
            <a:off x="5985992" y="3707415"/>
            <a:ext cx="1664892" cy="494454"/>
          </a:xfrm>
          <a:prstGeom prst="rect">
            <a:avLst/>
          </a:prstGeom>
          <a:solidFill>
            <a:srgbClr val="FFFF00"/>
          </a:solidFill>
          <a:ln w="9525">
            <a:solidFill>
              <a:schemeClr val="tx1"/>
            </a:solidFill>
            <a:miter lim="800000"/>
            <a:headEnd/>
            <a:tailEnd/>
          </a:ln>
          <a:effectLst/>
        </p:spPr>
        <p:txBody>
          <a:bodyPr wrap="none" anchor="ctr"/>
          <a:lstStyle/>
          <a:p>
            <a:pPr algn="ctr"/>
            <a:r>
              <a:rPr lang="de-CH" altLang="de-DE" dirty="0">
                <a:latin typeface="Arial" panose="020B0604020202020204" pitchFamily="34" charset="0"/>
                <a:cs typeface="Arial" panose="020B0604020202020204" pitchFamily="34" charset="0"/>
              </a:rPr>
              <a:t>Speaker</a:t>
            </a:r>
            <a:endParaRPr lang="de-DE" altLang="de-DE" sz="1716" dirty="0">
              <a:latin typeface="Arial" panose="020B0604020202020204" pitchFamily="34" charset="0"/>
              <a:cs typeface="Arial" panose="020B0604020202020204" pitchFamily="34" charset="0"/>
            </a:endParaRPr>
          </a:p>
        </p:txBody>
      </p:sp>
      <p:sp>
        <p:nvSpPr>
          <p:cNvPr id="11" name="Rectangle 25"/>
          <p:cNvSpPr>
            <a:spLocks noChangeArrowheads="1"/>
          </p:cNvSpPr>
          <p:nvPr/>
        </p:nvSpPr>
        <p:spPr bwMode="auto">
          <a:xfrm>
            <a:off x="4966818" y="4321808"/>
            <a:ext cx="1664892" cy="494454"/>
          </a:xfrm>
          <a:prstGeom prst="rect">
            <a:avLst/>
          </a:prstGeom>
          <a:solidFill>
            <a:srgbClr val="FFFF00"/>
          </a:solidFill>
          <a:ln w="9525">
            <a:solidFill>
              <a:schemeClr val="tx1"/>
            </a:solidFill>
            <a:miter lim="800000"/>
            <a:headEnd/>
            <a:tailEnd/>
          </a:ln>
          <a:effectLst/>
        </p:spPr>
        <p:txBody>
          <a:bodyPr wrap="none" anchor="ctr"/>
          <a:lstStyle/>
          <a:p>
            <a:pPr algn="ctr"/>
            <a:r>
              <a:rPr lang="de-CH" altLang="de-DE" dirty="0">
                <a:latin typeface="Arial" panose="020B0604020202020204" pitchFamily="34" charset="0"/>
                <a:cs typeface="Arial" panose="020B0604020202020204" pitchFamily="34" charset="0"/>
              </a:rPr>
              <a:t>Zuschauer</a:t>
            </a:r>
            <a:endParaRPr lang="de-DE" altLang="de-DE" sz="1716" dirty="0">
              <a:latin typeface="Arial" panose="020B0604020202020204" pitchFamily="34" charset="0"/>
              <a:cs typeface="Arial" panose="020B0604020202020204" pitchFamily="34" charset="0"/>
            </a:endParaRPr>
          </a:p>
        </p:txBody>
      </p:sp>
      <p:sp>
        <p:nvSpPr>
          <p:cNvPr id="13" name="Rectangle 25"/>
          <p:cNvSpPr>
            <a:spLocks noChangeArrowheads="1"/>
          </p:cNvSpPr>
          <p:nvPr/>
        </p:nvSpPr>
        <p:spPr bwMode="auto">
          <a:xfrm>
            <a:off x="3492348" y="2423103"/>
            <a:ext cx="1664892" cy="494454"/>
          </a:xfrm>
          <a:prstGeom prst="rect">
            <a:avLst/>
          </a:prstGeom>
          <a:solidFill>
            <a:schemeClr val="accent1"/>
          </a:solidFill>
          <a:ln w="9525">
            <a:solidFill>
              <a:schemeClr val="tx1"/>
            </a:solidFill>
            <a:miter lim="800000"/>
            <a:headEnd/>
            <a:tailEnd/>
          </a:ln>
          <a:effectLst/>
        </p:spPr>
        <p:txBody>
          <a:bodyPr wrap="none" anchor="ctr"/>
          <a:lstStyle/>
          <a:p>
            <a:pPr algn="ctr"/>
            <a:r>
              <a:rPr lang="de-CH" altLang="de-DE" dirty="0">
                <a:latin typeface="Arial" panose="020B0604020202020204" pitchFamily="34" charset="0"/>
                <a:cs typeface="Arial" panose="020B0604020202020204" pitchFamily="34" charset="0"/>
              </a:rPr>
              <a:t>Schiedsrichter</a:t>
            </a:r>
            <a:endParaRPr lang="de-DE" altLang="de-DE" sz="1716" dirty="0">
              <a:latin typeface="Arial" panose="020B0604020202020204" pitchFamily="34" charset="0"/>
              <a:cs typeface="Arial" panose="020B0604020202020204" pitchFamily="34" charset="0"/>
            </a:endParaRPr>
          </a:p>
        </p:txBody>
      </p:sp>
      <p:sp>
        <p:nvSpPr>
          <p:cNvPr id="15" name="Rectangle 26"/>
          <p:cNvSpPr>
            <a:spLocks noChangeArrowheads="1"/>
          </p:cNvSpPr>
          <p:nvPr/>
        </p:nvSpPr>
        <p:spPr bwMode="auto">
          <a:xfrm>
            <a:off x="2425457" y="2976811"/>
            <a:ext cx="1663534" cy="617046"/>
          </a:xfrm>
          <a:prstGeom prst="rect">
            <a:avLst/>
          </a:prstGeom>
          <a:solidFill>
            <a:schemeClr val="accent1"/>
          </a:solidFill>
          <a:ln w="9525">
            <a:solidFill>
              <a:schemeClr val="tx1"/>
            </a:solidFill>
            <a:miter lim="800000"/>
            <a:headEnd/>
            <a:tailEnd/>
          </a:ln>
          <a:effectLst/>
        </p:spPr>
        <p:txBody>
          <a:bodyPr wrap="none" anchor="ctr"/>
          <a:lstStyle/>
          <a:p>
            <a:pPr algn="ctr"/>
            <a:r>
              <a:rPr lang="de-CH" altLang="de-DE" dirty="0">
                <a:latin typeface="Arial" panose="020B0604020202020204" pitchFamily="34" charset="0"/>
                <a:cs typeface="Arial" panose="020B0604020202020204" pitchFamily="34" charset="0"/>
              </a:rPr>
              <a:t>Zeitnehmer/</a:t>
            </a:r>
          </a:p>
          <a:p>
            <a:pPr algn="ctr"/>
            <a:r>
              <a:rPr lang="de-CH" altLang="de-DE" dirty="0">
                <a:latin typeface="Arial" panose="020B0604020202020204" pitchFamily="34" charset="0"/>
                <a:cs typeface="Arial" panose="020B0604020202020204" pitchFamily="34" charset="0"/>
              </a:rPr>
              <a:t>Sekretär</a:t>
            </a:r>
            <a:endParaRPr lang="de-DE" altLang="de-DE" dirty="0">
              <a:latin typeface="Arial" panose="020B0604020202020204" pitchFamily="34" charset="0"/>
              <a:cs typeface="Arial" panose="020B0604020202020204" pitchFamily="34" charset="0"/>
            </a:endParaRPr>
          </a:p>
        </p:txBody>
      </p:sp>
      <p:sp>
        <p:nvSpPr>
          <p:cNvPr id="17" name="Rectangle 27"/>
          <p:cNvSpPr>
            <a:spLocks noChangeArrowheads="1"/>
          </p:cNvSpPr>
          <p:nvPr/>
        </p:nvSpPr>
        <p:spPr bwMode="auto">
          <a:xfrm>
            <a:off x="4261597" y="2976811"/>
            <a:ext cx="1541216" cy="617046"/>
          </a:xfrm>
          <a:prstGeom prst="rect">
            <a:avLst/>
          </a:prstGeom>
          <a:solidFill>
            <a:schemeClr val="accent1"/>
          </a:solidFill>
          <a:ln w="9525">
            <a:solidFill>
              <a:schemeClr val="tx1"/>
            </a:solidFill>
            <a:miter lim="800000"/>
            <a:headEnd/>
            <a:tailEnd/>
          </a:ln>
          <a:effectLst/>
        </p:spPr>
        <p:txBody>
          <a:bodyPr wrap="none" anchor="ctr"/>
          <a:lstStyle/>
          <a:p>
            <a:pPr algn="ctr"/>
            <a:r>
              <a:rPr lang="de-CH" altLang="de-DE" dirty="0">
                <a:latin typeface="Arial" panose="020B0604020202020204" pitchFamily="34" charset="0"/>
                <a:cs typeface="Arial" panose="020B0604020202020204" pitchFamily="34" charset="0"/>
              </a:rPr>
              <a:t>Delegierter</a:t>
            </a:r>
            <a:endParaRPr lang="de-DE" altLang="de-DE" sz="1716" dirty="0">
              <a:latin typeface="Arial" panose="020B0604020202020204" pitchFamily="34" charset="0"/>
              <a:cs typeface="Arial" panose="020B0604020202020204" pitchFamily="34" charset="0"/>
            </a:endParaRPr>
          </a:p>
        </p:txBody>
      </p:sp>
      <p:pic>
        <p:nvPicPr>
          <p:cNvPr id="18" name="Picture 37" descr="j040773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rot="21182935">
            <a:off x="962945" y="2824931"/>
            <a:ext cx="916031" cy="9208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Untertitel 10"/>
          <p:cNvSpPr txBox="1">
            <a:spLocks/>
          </p:cNvSpPr>
          <p:nvPr/>
        </p:nvSpPr>
        <p:spPr>
          <a:xfrm>
            <a:off x="566647" y="4940619"/>
            <a:ext cx="7893785" cy="50671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784555"/>
            <a:r>
              <a:rPr lang="de-CH" sz="1600" b="1" kern="0" dirty="0">
                <a:latin typeface="Arial" panose="020B0604020202020204" pitchFamily="34" charset="0"/>
                <a:cs typeface="Arial" panose="020B0604020202020204" pitchFamily="34" charset="0"/>
              </a:rPr>
              <a:t>Sind ein Team, arbeiten zusammen, um das Spiel nach den Regeln abzuwickeln.</a:t>
            </a:r>
          </a:p>
          <a:p>
            <a:pPr defTabSz="784555"/>
            <a:endParaRPr lang="de-CH" sz="1544" kern="0" dirty="0">
              <a:solidFill>
                <a:sysClr val="windowText" lastClr="000000"/>
              </a:solidFill>
            </a:endParaRPr>
          </a:p>
        </p:txBody>
      </p:sp>
      <p:sp>
        <p:nvSpPr>
          <p:cNvPr id="20" name="Titel 1"/>
          <p:cNvSpPr txBox="1">
            <a:spLocks/>
          </p:cNvSpPr>
          <p:nvPr/>
        </p:nvSpPr>
        <p:spPr>
          <a:xfrm>
            <a:off x="566647" y="526566"/>
            <a:ext cx="6773616" cy="580928"/>
          </a:xfrm>
          <a:prstGeom prst="rect">
            <a:avLst/>
          </a:prstGeom>
        </p:spPr>
        <p:txBody>
          <a:bodyPr wrap="square" lIns="0" tIns="0" rIns="0" bIns="0">
            <a:spAutoFit/>
          </a:bodyPr>
          <a:lstStyle>
            <a:lvl1pPr>
              <a:defRPr sz="4400">
                <a:solidFill>
                  <a:srgbClr val="DC0000"/>
                </a:solidFill>
                <a:latin typeface="Arial"/>
                <a:ea typeface="+mj-ea"/>
                <a:cs typeface="Arial"/>
              </a:defRPr>
            </a:lvl1pPr>
          </a:lstStyle>
          <a:p>
            <a:pPr defTabSz="784555"/>
            <a:r>
              <a:rPr lang="de-CH" sz="3775" spc="34" dirty="0"/>
              <a:t>Teamwork</a:t>
            </a:r>
          </a:p>
        </p:txBody>
      </p:sp>
      <p:pic>
        <p:nvPicPr>
          <p:cNvPr id="1028" name="Picture 4" descr="E:\daten\FIRMA\Projekte\# shv support\shv\Logos\SHV\Handball_Schweiz_cmyk.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2597" y="1914391"/>
            <a:ext cx="1904780" cy="186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1966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Delegierte</a:t>
            </a:r>
          </a:p>
        </p:txBody>
      </p:sp>
      <p:sp>
        <p:nvSpPr>
          <p:cNvPr id="3" name="Inhaltsplatzhalter 2"/>
          <p:cNvSpPr>
            <a:spLocks noGrp="1"/>
          </p:cNvSpPr>
          <p:nvPr>
            <p:ph idx="1"/>
          </p:nvPr>
        </p:nvSpPr>
        <p:spPr>
          <a:xfrm>
            <a:off x="1115616" y="1268760"/>
            <a:ext cx="7740680" cy="4824536"/>
          </a:xfrm>
        </p:spPr>
        <p:txBody>
          <a:bodyPr vert="horz" lIns="91440" tIns="45720" rIns="91440" bIns="45720" rtlCol="0">
            <a:noAutofit/>
          </a:bodyPr>
          <a:lstStyle/>
          <a:p>
            <a:pPr marL="0" indent="0">
              <a:lnSpc>
                <a:spcPct val="114000"/>
              </a:lnSpc>
              <a:buNone/>
            </a:pPr>
            <a:r>
              <a:rPr lang="de-CH" sz="1600" dirty="0"/>
              <a:t>Der Delegierte ist Ansprechpartner für alle legitimierten Beteiligten. Er hat seinen Platz am Zeitnehmertisch. Wenn möglich sitzt er neben dem Zeitnehmer.</a:t>
            </a:r>
          </a:p>
          <a:p>
            <a:pPr marL="0" indent="0">
              <a:lnSpc>
                <a:spcPct val="114000"/>
              </a:lnSpc>
              <a:buNone/>
            </a:pPr>
            <a:r>
              <a:rPr lang="de-CH" sz="1600" b="1" dirty="0"/>
              <a:t>Hauptaufgaben sind:</a:t>
            </a:r>
          </a:p>
          <a:p>
            <a:pPr>
              <a:lnSpc>
                <a:spcPct val="114000"/>
              </a:lnSpc>
              <a:buFont typeface="Wingdings" panose="05000000000000000000" pitchFamily="2" charset="2"/>
              <a:buChar char="Ø"/>
            </a:pPr>
            <a:r>
              <a:rPr lang="de-CH" sz="1600" dirty="0"/>
              <a:t>die ordnungsgemässe Durchführung des Spiels</a:t>
            </a:r>
          </a:p>
          <a:p>
            <a:pPr>
              <a:lnSpc>
                <a:spcPct val="114000"/>
              </a:lnSpc>
              <a:buFont typeface="Wingdings" panose="05000000000000000000" pitchFamily="2" charset="2"/>
              <a:buChar char="Ø"/>
            </a:pPr>
            <a:r>
              <a:rPr lang="de-CH" sz="1600" dirty="0"/>
              <a:t>Vermeiden von Protesten jeglicher Art</a:t>
            </a:r>
          </a:p>
          <a:p>
            <a:pPr>
              <a:lnSpc>
                <a:spcPct val="114000"/>
              </a:lnSpc>
              <a:buFont typeface="Wingdings" panose="05000000000000000000" pitchFamily="2" charset="2"/>
              <a:buChar char="Ø"/>
            </a:pPr>
            <a:r>
              <a:rPr lang="de-CH" sz="1600" dirty="0"/>
              <a:t>Unterstützen der Schiedsrichter vor, während und nach dem Spiel.</a:t>
            </a:r>
          </a:p>
          <a:p>
            <a:pPr>
              <a:lnSpc>
                <a:spcPct val="114000"/>
              </a:lnSpc>
              <a:buFont typeface="Wingdings" panose="05000000000000000000" pitchFamily="2" charset="2"/>
              <a:buChar char="Ø"/>
            </a:pPr>
            <a:r>
              <a:rPr lang="de-CH" sz="1600" dirty="0"/>
              <a:t>Er muss den Auswechselraum hinsichtlich ordnungsgemässem Verhalten der Spieler und Offiziellen überwachen (IHF-Auswechselraum-Reglement)</a:t>
            </a:r>
          </a:p>
          <a:p>
            <a:pPr>
              <a:lnSpc>
                <a:spcPct val="114000"/>
              </a:lnSpc>
              <a:buFont typeface="Wingdings" panose="05000000000000000000" pitchFamily="2" charset="2"/>
              <a:buChar char="Ø"/>
            </a:pPr>
            <a:r>
              <a:rPr lang="de-CH" sz="1600" dirty="0"/>
              <a:t>Er ist kein Oberschiedsrichter, aber er ist weisungsbefugt.</a:t>
            </a:r>
          </a:p>
          <a:p>
            <a:pPr marL="0" indent="0">
              <a:lnSpc>
                <a:spcPct val="114000"/>
              </a:lnSpc>
              <a:buNone/>
            </a:pPr>
            <a:endParaRPr lang="de-CH" altLang="de-DE" sz="1600" dirty="0"/>
          </a:p>
          <a:p>
            <a:pPr marL="0" indent="0">
              <a:lnSpc>
                <a:spcPct val="114000"/>
              </a:lnSpc>
              <a:buNone/>
            </a:pPr>
            <a:r>
              <a:rPr lang="de-CH" altLang="de-DE" sz="1600" b="1" dirty="0"/>
              <a:t>Delegierte sind in folgenden Ligen vorgesehen: </a:t>
            </a:r>
          </a:p>
          <a:p>
            <a:pPr>
              <a:lnSpc>
                <a:spcPct val="114000"/>
              </a:lnSpc>
              <a:buFont typeface="Wingdings" panose="05000000000000000000" pitchFamily="2" charset="2"/>
              <a:buChar char="Ø"/>
            </a:pPr>
            <a:r>
              <a:rPr lang="de-CH" altLang="de-DE" sz="1600" dirty="0"/>
              <a:t>QHL, NLB, SPL 1</a:t>
            </a:r>
          </a:p>
          <a:p>
            <a:pPr>
              <a:lnSpc>
                <a:spcPct val="114000"/>
              </a:lnSpc>
              <a:buFont typeface="Wingdings" panose="05000000000000000000" pitchFamily="2" charset="2"/>
              <a:buChar char="Ø"/>
            </a:pPr>
            <a:r>
              <a:rPr lang="de-CH" altLang="de-DE" sz="1600" dirty="0"/>
              <a:t>Cupspiele mit Beteiligung von 2 SHL-Teams, 2 SPL1-Teams und  ab ¼-Finals</a:t>
            </a:r>
          </a:p>
        </p:txBody>
      </p:sp>
    </p:spTree>
    <p:extLst>
      <p:ext uri="{BB962C8B-B14F-4D97-AF65-F5344CB8AC3E}">
        <p14:creationId xmlns:p14="http://schemas.microsoft.com/office/powerpoint/2010/main" val="320606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Grundlagen</a:t>
            </a:r>
          </a:p>
        </p:txBody>
      </p:sp>
      <p:sp>
        <p:nvSpPr>
          <p:cNvPr id="3" name="Inhaltsplatzhalter 2"/>
          <p:cNvSpPr>
            <a:spLocks noGrp="1"/>
          </p:cNvSpPr>
          <p:nvPr>
            <p:ph idx="1"/>
          </p:nvPr>
        </p:nvSpPr>
        <p:spPr>
          <a:xfrm>
            <a:off x="1115616" y="1600201"/>
            <a:ext cx="7740680" cy="2260847"/>
          </a:xfrm>
        </p:spPr>
        <p:txBody>
          <a:bodyPr vert="horz" lIns="91440" tIns="45720" rIns="91440" bIns="45720" rtlCol="0">
            <a:noAutofit/>
          </a:bodyPr>
          <a:lstStyle/>
          <a:p>
            <a:pPr marL="0" indent="0">
              <a:lnSpc>
                <a:spcPct val="114000"/>
              </a:lnSpc>
              <a:buNone/>
            </a:pPr>
            <a:r>
              <a:rPr lang="de-CH" b="1" dirty="0"/>
              <a:t>Zeitnehmer und Sekretär</a:t>
            </a:r>
          </a:p>
          <a:p>
            <a:pPr>
              <a:lnSpc>
                <a:spcPct val="114000"/>
              </a:lnSpc>
              <a:buFont typeface="Wingdings" panose="05000000000000000000" pitchFamily="2" charset="2"/>
              <a:buChar char="Ø"/>
            </a:pPr>
            <a:r>
              <a:rPr lang="de-CH" sz="2000" dirty="0"/>
              <a:t>kennen die relevanten Regeln, die für ihre Arbeit am Tisch wichtig sind.</a:t>
            </a:r>
          </a:p>
          <a:p>
            <a:pPr>
              <a:lnSpc>
                <a:spcPct val="114000"/>
              </a:lnSpc>
              <a:buFont typeface="Wingdings" panose="05000000000000000000" pitchFamily="2" charset="2"/>
              <a:buChar char="Ø"/>
            </a:pPr>
            <a:r>
              <a:rPr lang="de-CH" sz="2000" dirty="0"/>
              <a:t>kennen  alle Handzeichen der Schiedsrichter</a:t>
            </a:r>
          </a:p>
          <a:p>
            <a:pPr>
              <a:lnSpc>
                <a:spcPct val="114000"/>
              </a:lnSpc>
              <a:buFont typeface="Wingdings" panose="05000000000000000000" pitchFamily="2" charset="2"/>
              <a:buChar char="Ø"/>
            </a:pPr>
            <a:r>
              <a:rPr lang="de-CH" sz="2000" dirty="0"/>
              <a:t>kennen die Matchuhr</a:t>
            </a:r>
          </a:p>
          <a:p>
            <a:pPr>
              <a:lnSpc>
                <a:spcPct val="114000"/>
              </a:lnSpc>
            </a:pPr>
            <a:endParaRPr lang="de-CH"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315" y="4121084"/>
            <a:ext cx="1551519" cy="1845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6755" r="23092"/>
          <a:stretch/>
        </p:blipFill>
        <p:spPr>
          <a:xfrm>
            <a:off x="1763688" y="4149080"/>
            <a:ext cx="1729408" cy="1846800"/>
          </a:xfrm>
          <a:prstGeom prst="rect">
            <a:avLst/>
          </a:prstGeom>
        </p:spPr>
      </p:pic>
    </p:spTree>
    <p:extLst>
      <p:ext uri="{BB962C8B-B14F-4D97-AF65-F5344CB8AC3E}">
        <p14:creationId xmlns:p14="http://schemas.microsoft.com/office/powerpoint/2010/main" val="281313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Grundlagen</a:t>
            </a:r>
          </a:p>
        </p:txBody>
      </p:sp>
      <p:sp>
        <p:nvSpPr>
          <p:cNvPr id="3" name="Inhaltsplatzhalter 2"/>
          <p:cNvSpPr>
            <a:spLocks noGrp="1"/>
          </p:cNvSpPr>
          <p:nvPr>
            <p:ph idx="1"/>
          </p:nvPr>
        </p:nvSpPr>
        <p:spPr>
          <a:xfrm>
            <a:off x="1115616" y="1600201"/>
            <a:ext cx="7740680" cy="1756792"/>
          </a:xfrm>
        </p:spPr>
        <p:txBody>
          <a:bodyPr vert="horz" lIns="91440" tIns="45720" rIns="91440" bIns="45720" rtlCol="0">
            <a:noAutofit/>
          </a:bodyPr>
          <a:lstStyle/>
          <a:p>
            <a:pPr marL="0" indent="0">
              <a:lnSpc>
                <a:spcPct val="114000"/>
              </a:lnSpc>
              <a:buNone/>
            </a:pPr>
            <a:r>
              <a:rPr lang="de-CH" altLang="de-DE" sz="2400" dirty="0"/>
              <a:t>IHF Spielregeln 2022</a:t>
            </a:r>
          </a:p>
          <a:p>
            <a:pPr marL="0" indent="0">
              <a:lnSpc>
                <a:spcPct val="114000"/>
              </a:lnSpc>
              <a:buNone/>
            </a:pPr>
            <a:endParaRPr lang="de-CH" altLang="de-DE" sz="2400" dirty="0"/>
          </a:p>
          <a:p>
            <a:pPr lvl="1">
              <a:lnSpc>
                <a:spcPct val="114000"/>
              </a:lnSpc>
              <a:buFont typeface="Wingdings" panose="05000000000000000000" pitchFamily="2" charset="2"/>
              <a:buChar char="Ø"/>
            </a:pPr>
            <a:r>
              <a:rPr lang="de-CH" altLang="de-DE" sz="1600" dirty="0">
                <a:hlinkClick r:id="rId2"/>
              </a:rPr>
              <a:t>https://www.handball.ch/de/spielbetrieb/abteilung/</a:t>
            </a:r>
            <a:endParaRPr lang="de-CH" altLang="de-DE" sz="1600" dirty="0"/>
          </a:p>
          <a:p>
            <a:pPr marL="536575" lvl="1" indent="0">
              <a:lnSpc>
                <a:spcPct val="114000"/>
              </a:lnSpc>
              <a:buNone/>
            </a:pPr>
            <a:endParaRPr lang="de-CH" altLang="de-DE" sz="1600" dirty="0"/>
          </a:p>
          <a:p>
            <a:pPr marL="0" indent="0">
              <a:lnSpc>
                <a:spcPct val="114000"/>
              </a:lnSpc>
              <a:buNone/>
            </a:pPr>
            <a:endParaRPr lang="de-CH" altLang="de-DE" sz="1600" dirty="0"/>
          </a:p>
          <a:p>
            <a:pPr marL="536575" lvl="1" indent="0">
              <a:lnSpc>
                <a:spcPct val="114000"/>
              </a:lnSpc>
              <a:buNone/>
            </a:pPr>
            <a:endParaRPr lang="de-CH" altLang="de-DE" sz="1600" dirty="0"/>
          </a:p>
          <a:p>
            <a:pPr marL="536575" lvl="1" indent="0">
              <a:lnSpc>
                <a:spcPct val="114000"/>
              </a:lnSpc>
              <a:buNone/>
            </a:pPr>
            <a:endParaRPr lang="de-CH" altLang="de-DE" sz="2000" dirty="0"/>
          </a:p>
        </p:txBody>
      </p:sp>
      <p:pic>
        <p:nvPicPr>
          <p:cNvPr id="8" name="Grafik 7">
            <a:extLst>
              <a:ext uri="{FF2B5EF4-FFF2-40B4-BE49-F238E27FC236}">
                <a16:creationId xmlns:a16="http://schemas.microsoft.com/office/drawing/2014/main" id="{710DA286-38BC-9964-5FD8-660829AACB28}"/>
              </a:ext>
            </a:extLst>
          </p:cNvPr>
          <p:cNvPicPr>
            <a:picLocks noChangeAspect="1"/>
          </p:cNvPicPr>
          <p:nvPr/>
        </p:nvPicPr>
        <p:blipFill>
          <a:blip r:embed="rId3"/>
          <a:stretch>
            <a:fillRect/>
          </a:stretch>
        </p:blipFill>
        <p:spPr>
          <a:xfrm>
            <a:off x="1115616" y="3510326"/>
            <a:ext cx="4887007" cy="1895740"/>
          </a:xfrm>
          <a:prstGeom prst="rect">
            <a:avLst/>
          </a:prstGeom>
        </p:spPr>
      </p:pic>
      <p:pic>
        <p:nvPicPr>
          <p:cNvPr id="11" name="Grafik 10">
            <a:extLst>
              <a:ext uri="{FF2B5EF4-FFF2-40B4-BE49-F238E27FC236}">
                <a16:creationId xmlns:a16="http://schemas.microsoft.com/office/drawing/2014/main" id="{32D5B936-8FDF-C75A-5B1C-FD5B3604CE0B}"/>
              </a:ext>
            </a:extLst>
          </p:cNvPr>
          <p:cNvPicPr>
            <a:picLocks noChangeAspect="1"/>
          </p:cNvPicPr>
          <p:nvPr/>
        </p:nvPicPr>
        <p:blipFill>
          <a:blip r:embed="rId4"/>
          <a:stretch>
            <a:fillRect/>
          </a:stretch>
        </p:blipFill>
        <p:spPr>
          <a:xfrm>
            <a:off x="6732240" y="3501008"/>
            <a:ext cx="1952898" cy="1962424"/>
          </a:xfrm>
          <a:prstGeom prst="rect">
            <a:avLst/>
          </a:prstGeom>
        </p:spPr>
      </p:pic>
    </p:spTree>
    <p:extLst>
      <p:ext uri="{BB962C8B-B14F-4D97-AF65-F5344CB8AC3E}">
        <p14:creationId xmlns:p14="http://schemas.microsoft.com/office/powerpoint/2010/main" val="81230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Arbeitsmaterial</a:t>
            </a:r>
          </a:p>
        </p:txBody>
      </p:sp>
      <p:sp>
        <p:nvSpPr>
          <p:cNvPr id="3" name="Inhaltsplatzhalter 2"/>
          <p:cNvSpPr>
            <a:spLocks noGrp="1"/>
          </p:cNvSpPr>
          <p:nvPr>
            <p:ph idx="1"/>
          </p:nvPr>
        </p:nvSpPr>
        <p:spPr/>
        <p:txBody>
          <a:bodyPr vert="horz" lIns="91440" tIns="45720" rIns="91440" bIns="45720" rtlCol="0">
            <a:noAutofit/>
          </a:bodyPr>
          <a:lstStyle/>
          <a:p>
            <a:pPr marL="0" indent="0">
              <a:lnSpc>
                <a:spcPct val="114000"/>
              </a:lnSpc>
              <a:buNone/>
            </a:pPr>
            <a:r>
              <a:rPr lang="de-CH" b="1" dirty="0"/>
              <a:t>ZN/S verfügen über:</a:t>
            </a:r>
          </a:p>
          <a:p>
            <a:pPr>
              <a:lnSpc>
                <a:spcPct val="114000"/>
              </a:lnSpc>
              <a:buFont typeface="Wingdings" panose="05000000000000000000" pitchFamily="2" charset="2"/>
              <a:buChar char="Ø"/>
            </a:pPr>
            <a:r>
              <a:rPr lang="de-CH" sz="2000" dirty="0"/>
              <a:t>ihr persönliches Regelwerk</a:t>
            </a:r>
          </a:p>
          <a:p>
            <a:pPr>
              <a:lnSpc>
                <a:spcPct val="114000"/>
              </a:lnSpc>
              <a:buFont typeface="Wingdings" panose="05000000000000000000" pitchFamily="2" charset="2"/>
              <a:buChar char="Ø"/>
            </a:pPr>
            <a:r>
              <a:rPr lang="de-CH" sz="2000" dirty="0"/>
              <a:t>eine gelbe, eine rote und eine blaue Karte</a:t>
            </a:r>
          </a:p>
          <a:p>
            <a:pPr>
              <a:lnSpc>
                <a:spcPct val="114000"/>
              </a:lnSpc>
              <a:buFont typeface="Wingdings" panose="05000000000000000000" pitchFamily="2" charset="2"/>
              <a:buChar char="Ø"/>
            </a:pPr>
            <a:r>
              <a:rPr lang="de-CH" sz="2000" dirty="0"/>
              <a:t>eine Pfeife</a:t>
            </a:r>
          </a:p>
          <a:p>
            <a:pPr>
              <a:lnSpc>
                <a:spcPct val="114000"/>
              </a:lnSpc>
              <a:buFont typeface="Wingdings" panose="05000000000000000000" pitchFamily="2" charset="2"/>
              <a:buChar char="Ø"/>
            </a:pPr>
            <a:r>
              <a:rPr lang="de-CH" sz="2000" dirty="0"/>
              <a:t>einen Vorrat an „Sudelblättern“, Strafenzetteln und Zetteln «verletzter Spieler» </a:t>
            </a:r>
          </a:p>
          <a:p>
            <a:pPr>
              <a:lnSpc>
                <a:spcPct val="114000"/>
              </a:lnSpc>
              <a:buFont typeface="Wingdings" panose="05000000000000000000" pitchFamily="2" charset="2"/>
              <a:buChar char="Ø"/>
            </a:pPr>
            <a:r>
              <a:rPr lang="de-CH" sz="2000" dirty="0"/>
              <a:t>ihr persönliches Schreibmaterial</a:t>
            </a:r>
          </a:p>
        </p:txBody>
      </p:sp>
      <p:pic>
        <p:nvPicPr>
          <p:cNvPr id="43010" name="Picture 2"/>
          <p:cNvPicPr>
            <a:picLocks noChangeAspect="1" noChangeArrowheads="1"/>
          </p:cNvPicPr>
          <p:nvPr/>
        </p:nvPicPr>
        <p:blipFill>
          <a:blip r:embed="rId2" cstate="print"/>
          <a:srcRect/>
          <a:stretch>
            <a:fillRect/>
          </a:stretch>
        </p:blipFill>
        <p:spPr bwMode="auto">
          <a:xfrm>
            <a:off x="4227850" y="4653136"/>
            <a:ext cx="1782639" cy="1037764"/>
          </a:xfrm>
          <a:prstGeom prst="rect">
            <a:avLst/>
          </a:prstGeom>
          <a:noFill/>
          <a:ln w="9525">
            <a:noFill/>
            <a:miter lim="800000"/>
            <a:headEnd/>
            <a:tailEnd/>
          </a:ln>
        </p:spPr>
      </p:pic>
      <p:pic>
        <p:nvPicPr>
          <p:cNvPr id="1028" name="Picture 4" descr="http://i40.twenga.com/sport/schiedsrichter-karten/schiedsrichterkarten-gelb-oder-rot-tp_1912392137807445740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156176" y="4220084"/>
            <a:ext cx="1277216" cy="1269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thumb/d/db/Blue_card.svg/120px-Blue_card.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613" y="4005064"/>
            <a:ext cx="706929" cy="101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34002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HV Präsentationsvorlage.pptx" id="{E36178E6-812B-4E6D-AB03-D84E32C14EDF}" vid="{EA937CF4-B6D2-4C23-A278-7F8D747FD102}"/>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SHV Präsentationsvorlage</Template>
  <TotalTime>0</TotalTime>
  <Words>2192</Words>
  <Application>Microsoft Office PowerPoint</Application>
  <PresentationFormat>Bildschirmpräsentation (4:3)</PresentationFormat>
  <Paragraphs>264</Paragraphs>
  <Slides>35</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35</vt:i4>
      </vt:variant>
    </vt:vector>
  </HeadingPairs>
  <TitlesOfParts>
    <vt:vector size="40" baseType="lpstr">
      <vt:lpstr>Arial</vt:lpstr>
      <vt:lpstr>Calibri</vt:lpstr>
      <vt:lpstr>Wingdings</vt:lpstr>
      <vt:lpstr>ZDingbats</vt:lpstr>
      <vt:lpstr>Larissa</vt:lpstr>
      <vt:lpstr>Ausbildung Zeitnehmer / Sekretär</vt:lpstr>
      <vt:lpstr>Kursinhalt</vt:lpstr>
      <vt:lpstr>Zeitnehmerstruktur</vt:lpstr>
      <vt:lpstr>Ausbildung ZN/S</vt:lpstr>
      <vt:lpstr>PowerPoint-Präsentation</vt:lpstr>
      <vt:lpstr>Delegierte</vt:lpstr>
      <vt:lpstr>Grundlagen</vt:lpstr>
      <vt:lpstr>Grundlagen</vt:lpstr>
      <vt:lpstr>Arbeitsmaterial</vt:lpstr>
      <vt:lpstr>Spielvorbereitung</vt:lpstr>
      <vt:lpstr>Spielvorbereitung</vt:lpstr>
      <vt:lpstr>Spielvorbereitung</vt:lpstr>
      <vt:lpstr>Spielvorbereitung</vt:lpstr>
      <vt:lpstr>Arbeit während des Spiels</vt:lpstr>
      <vt:lpstr>Arbeit während des Spiels</vt:lpstr>
      <vt:lpstr>Arbeit während des Spiels</vt:lpstr>
      <vt:lpstr>Sudelblatt</vt:lpstr>
      <vt:lpstr>Arbeit während des Spiels</vt:lpstr>
      <vt:lpstr>Strafenzettel</vt:lpstr>
      <vt:lpstr>Verletzter Spieler</vt:lpstr>
      <vt:lpstr>Kritische Situationen</vt:lpstr>
      <vt:lpstr>Kritische Situationen</vt:lpstr>
      <vt:lpstr>Kritische Situationen</vt:lpstr>
      <vt:lpstr>Kritische Situationen</vt:lpstr>
      <vt:lpstr>Arbeit nach dem Spiel</vt:lpstr>
      <vt:lpstr>PowerPoint-Präsentation</vt:lpstr>
      <vt:lpstr>Strafen</vt:lpstr>
      <vt:lpstr>Strafen</vt:lpstr>
      <vt:lpstr>Strafen</vt:lpstr>
      <vt:lpstr>Strafen</vt:lpstr>
      <vt:lpstr>Verletzter Spieler</vt:lpstr>
      <vt:lpstr>Strafen</vt:lpstr>
      <vt:lpstr>Team-Time-out</vt:lpstr>
      <vt:lpstr>Teilnahmeberechtigung</vt:lpstr>
      <vt:lpstr>Mannschaftsoffizielle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Hässig</dc:creator>
  <cp:lastModifiedBy>Peter Hässig</cp:lastModifiedBy>
  <cp:revision>190</cp:revision>
  <dcterms:created xsi:type="dcterms:W3CDTF">2014-10-21T20:14:19Z</dcterms:created>
  <dcterms:modified xsi:type="dcterms:W3CDTF">2023-08-06T13:51:41Z</dcterms:modified>
</cp:coreProperties>
</file>